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7" r:id="rId2"/>
    <p:sldId id="318" r:id="rId3"/>
    <p:sldId id="260" r:id="rId4"/>
    <p:sldId id="262" r:id="rId5"/>
    <p:sldId id="330" r:id="rId6"/>
    <p:sldId id="321" r:id="rId7"/>
    <p:sldId id="320" r:id="rId8"/>
    <p:sldId id="322" r:id="rId9"/>
    <p:sldId id="323" r:id="rId10"/>
    <p:sldId id="324" r:id="rId11"/>
    <p:sldId id="325" r:id="rId12"/>
    <p:sldId id="327" r:id="rId13"/>
    <p:sldId id="328" r:id="rId14"/>
    <p:sldId id="329" r:id="rId15"/>
    <p:sldId id="331" r:id="rId16"/>
    <p:sldId id="332" r:id="rId17"/>
    <p:sldId id="298" r:id="rId18"/>
    <p:sldId id="333" r:id="rId19"/>
    <p:sldId id="334" r:id="rId20"/>
    <p:sldId id="312" r:id="rId21"/>
    <p:sldId id="301" r:id="rId22"/>
    <p:sldId id="335" r:id="rId23"/>
    <p:sldId id="302" r:id="rId24"/>
    <p:sldId id="336" r:id="rId25"/>
    <p:sldId id="337" r:id="rId26"/>
    <p:sldId id="344" r:id="rId27"/>
    <p:sldId id="338" r:id="rId28"/>
    <p:sldId id="339" r:id="rId29"/>
    <p:sldId id="340" r:id="rId30"/>
    <p:sldId id="341" r:id="rId31"/>
    <p:sldId id="342" r:id="rId32"/>
    <p:sldId id="28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118EDDB-2DA2-45DB-BC52-8E9C76172929}">
          <p14:sldIdLst>
            <p14:sldId id="317"/>
            <p14:sldId id="318"/>
          </p14:sldIdLst>
        </p14:section>
        <p14:section name="Motivation and background" id="{30349F81-4ABC-436C-A899-E1AB487DDCF9}">
          <p14:sldIdLst>
            <p14:sldId id="260"/>
            <p14:sldId id="262"/>
            <p14:sldId id="330"/>
            <p14:sldId id="321"/>
            <p14:sldId id="320"/>
            <p14:sldId id="322"/>
          </p14:sldIdLst>
        </p14:section>
        <p14:section name="Processing pipeline" id="{82B2B45E-B588-428F-92E4-AC2B6E9AC5FB}">
          <p14:sldIdLst>
            <p14:sldId id="323"/>
            <p14:sldId id="324"/>
            <p14:sldId id="325"/>
            <p14:sldId id="327"/>
            <p14:sldId id="328"/>
            <p14:sldId id="329"/>
            <p14:sldId id="331"/>
            <p14:sldId id="332"/>
            <p14:sldId id="298"/>
            <p14:sldId id="333"/>
            <p14:sldId id="334"/>
            <p14:sldId id="312"/>
            <p14:sldId id="301"/>
            <p14:sldId id="335"/>
            <p14:sldId id="302"/>
          </p14:sldIdLst>
        </p14:section>
        <p14:section name="Final results and accuracy" id="{F90418A0-9A4B-4302-97D2-8BD4CE68DC7C}">
          <p14:sldIdLst>
            <p14:sldId id="336"/>
            <p14:sldId id="337"/>
            <p14:sldId id="344"/>
            <p14:sldId id="338"/>
            <p14:sldId id="339"/>
          </p14:sldIdLst>
        </p14:section>
        <p14:section name="Comparison with commercial results" id="{E1000F8F-FB86-44D1-AE65-E17463235FC2}">
          <p14:sldIdLst>
            <p14:sldId id="340"/>
            <p14:sldId id="341"/>
          </p14:sldIdLst>
        </p14:section>
        <p14:section name="Conclusions" id="{3777ACAE-82BA-456B-95C1-8D6F80F11FC3}">
          <p14:sldIdLst>
            <p14:sldId id="342"/>
          </p14:sldIdLst>
        </p14:section>
        <p14:section name="Outro" id="{299A96A1-942B-40B2-B961-22D7546B36FB}">
          <p14:sldIdLst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72667" autoAdjust="0"/>
  </p:normalViewPr>
  <p:slideViewPr>
    <p:cSldViewPr snapToGrid="0">
      <p:cViewPr varScale="1">
        <p:scale>
          <a:sx n="118" d="100"/>
          <a:sy n="118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80EE-0F8E-4B0A-939C-DCC54AEA83E6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4AD9-2E83-4505-BCC3-52E84325CF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8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Welcome to my thesis defence. The title of my graduation project is </a:t>
            </a:r>
            <a:r>
              <a:rPr lang="en-GB" i="1" dirty="0"/>
              <a:t>“Constructing a digital 3D road network for The Netherlands”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flowchart shows our planned processing pipeline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 of a preparation process that spanned about two months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Performed the necessary literature review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Consulted with NDW and their commercial developer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Mosaicked together the procedure based on the above, and my own ideas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the generation of road surface TIN models a core stage </a:t>
            </a:r>
          </a:p>
          <a:p>
            <a:pPr marL="1085850" lvl="2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surface models is for research purposes only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3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First step of the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NBRS generation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Subdivide NWB into well-behaved segments, a prerequisite for various subsequent steps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call these Non-Branching Road Segments or NBRSs for short</a:t>
            </a: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How exactly do we generate NBRSs?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NBRS are assembled from connected </a:t>
            </a:r>
            <a:r>
              <a:rPr lang="en-GB" sz="1600" i="1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wegvakken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(the building blocks of NWB)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algorithms try to maximise length and minimise internal angles</a:t>
            </a: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Self-intersections are not allowed – 2.5D modelling is made possible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Implemented two algorithms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“Geometric” algorithm relies only on NWB geometry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“Semantic” algorithm uses attribute data too, but is thus specialised to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9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What is Lidar segmentation?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our case, it means the selection and grouping of Lidar points…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…that are relevant to the underlying road surface of each NBRS</a:t>
            </a:r>
            <a:endParaRPr lang="en-GB" sz="1800" b="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Why do we need Lidar segmentation?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short: to improve performance and make subsequent steps more effective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Starting from a 2D road network limits effectiveness  try to first create a rough 3D conversion of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4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Added a step to the pipeline: </a:t>
            </a:r>
            <a:r>
              <a:rPr lang="en-GB" sz="12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 estimation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goal is to extract elevations for NWB from AHN3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quickly as possible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And keeping the algorithm relatively simple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Really just to provide a starting point for later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7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implemented workflow is simple: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Densify vertices where necessary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means the addition of vertices where line segments are very long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Allows us to better sample the elevation data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At each NWB vertex, query AHN3 for nearby points and derive an elevation value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Red vertices/lines in figure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Fit polynomials on the 2D profiles represented by each NBRS to identify outliers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Illustrated by green line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new values for the outliers via linear interpolation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Blue vertices and 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results are surprisingly accurate wherever the elevation profiles of the roads are relatively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71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Lidar segmentation</a:t>
            </a: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preliminary elevations proved to indeed be useful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Thanks to them, less irrelevant Lidar points are examined in complex areas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is used in conjunction with AHN3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is used both as an elevation source, and as reference (like the 3D centrelines)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0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  <a:endParaRPr lang="en-GB" sz="16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Fit planes on point cloud points close to each NBRS vertex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3D squares and red vertices/lines in illustration, respectively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each vertex, pre-select close-by points that conform with local plane fit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Progressing along NBRS vertices, detect shifts in the planes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Such as the transitional plane illustrated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If DTB can be used to disambiguate, make use of 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Such as underneath the bridge here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 use its (densified) vertices where reliable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Accept planes (and conformant points) which agree with the global trend of the NBRS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Assemble the subclouds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Detecting transitional plane fits was key, and also the most challenging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80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edge approximation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are looking for 3D lines that </a:t>
            </a:r>
            <a:r>
              <a:rPr lang="en-GB" sz="1800" b="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approximately</a:t>
            </a: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delineate the smooth, traffic-occupied parts of roads.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These were originally going to be optimised in the next pipeline step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Key part of original plan to accurately classify road surface reflections</a:t>
            </a: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30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Construct cross-sections on NBRS vertices and densify them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Black vertices and lines in inset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Compute elevations for them from nearby part of relevant </a:t>
            </a:r>
            <a:r>
              <a:rPr lang="en-GB" sz="1600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subcloud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Select suitable edge points on both sides of NBRS from inliers based on line fit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Dashed blue line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Discard non-conformant cross-sections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Dashed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Assemble preliminary edges of NBRS from these discrete edge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Green lines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Dealing with NWB getting close to road edges was the most challenging aspect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Shown in illustration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due to NWB’s coarse/inaccurate 2D georeferencing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5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edge optimisation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was a core part of the original pipeline design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original intention was to generate rough preliminary edges…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…then optimise them using active contour optimisation…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…to thus be able to select road surface reflections with near-perfect accuracy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Construct attractor maps for each NBRS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They are rasters that describe how smooth the Lidar-defined surface is locally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Run active contour optimisation for each NBRS, inputting the attractor maps and preliminary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09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Agenda of the presentation will be: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Motivation and some background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Details of the pipeline design and showcase of intermediate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Final results and accuracy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Outcome of comparison with the commercial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Concluding 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8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did not pan out as well as I was hoping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conventional active contour optimisation, some edges are drawn too far inwards or outwards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Imperfect attractor maps result in disruptive artefacts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Difficult to find a parametrisation that works in all possible scenarios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only found implementations of basic active contour optimisation, not advanced 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eventually decided to phase out edge optimisation (made it optional, it can still be used)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Research timeframe did not allow me to spend more time on this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Required significant modifications to the edge estimation and TIN construction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0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TIN construction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Need to create an interpolation structure from where elevations for NWB can be extracted effectively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 want to model road surfaces – why not do both in a single step?</a:t>
            </a:r>
            <a:endParaRPr lang="en-GB" sz="16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Original intention was to just construct a CDT using the optimised edges and the Lidar points between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After phasing out edge optimisation, it was necessary to do this differently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TINs are now constructed incrementally, via a surface growing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4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the TIN using points close to the skeleton of road edges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Green line and green points, edges shown as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Grow the TIN </a:t>
            </a: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within the edges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using an algorithm inspired by TIN-based ground filtering workflows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Normal conditional insertions are shown as red points, insertions take place if point conforms with local triangle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Growing-type insertions are shown as yellow points, these inspect the local planar trend in a larger area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Extend the TIN beyond the edges using targeted conditional insertions between extension boundaries (optional)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instance, in extension 3, Lidar points between the blue lines labelled “Extension 3” and “Extension 4” would be considered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Can help fill areas missed by the previous step, such as hard shoulders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7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 interpolation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NBRS vertex elevations in corresponding TINs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Take care to ensure continuity in intersections across NBRS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missing values linearly where the TINs do not exist locally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a post-processing step</a:t>
            </a:r>
          </a:p>
          <a:p>
            <a:pPr marL="800100" lvl="1" indent="-342900" algn="l">
              <a:buFont typeface="+mj-lt"/>
              <a:buAutoNum type="arabicPeriod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the TIN-linear interpolator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points are projected onto the triangle’s surface, in which they are found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weight of each triangle vertex decreases away from it, as shown in the figure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output file is identical to the input in every aspect other than the added Z coordinates</a:t>
            </a:r>
          </a:p>
          <a:p>
            <a:pPr lvl="1" algn="l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final elevations represent an improvement relative to the preliminary 3D geometries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final 3D centrelines are more realistic where curvature is complex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Continuity is now being enforced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Less smooth, because each elevation is based on exactly three Lidar points, rather than a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08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Comparison of the final 3D-NWB geometries and the subclouds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Switching between AHN3 and DTB can be spotted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Even where very little difference exists between two datasets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AHN3 data is available, the final 3D-NWB geometry is fully defined by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Linear interpolation reasonable where no DTB data is available and the gaps are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017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Current pipeline does not allow the paved surfaces to be fully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was my original goal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Approximately 75% of the paved surfaces are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Here this is slightly lower, as motorways are very wide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provincial roads it can be above 90%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Traffic-occupied surfaces are fully covered under normal circumstances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due to the combined limitations of the edge estimation and TIN construction algorithms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Could be overcome with further 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 a result of phasing out edge optimisation (original assumption: edges will be near-perfect)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02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Ultimate assumption is: we are effectively constructing DTMs from Lidar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Lidar data has been ground filtered nearly perfectly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Road slope and ruggedness assumed to be negligible (smooth, relatively flat surfaces)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is high enough to describe the surfaces well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very much the case in general, as diagram shows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Output elevation accuracy can be determined via theoretical error propagation alone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44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Theoretical error in TIN-linear interpolation roughly constant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Because of the absence of steeply sloping triangles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Output elevation accuracy thus constant, and fully determined by input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in TINs remains high almost everywhere, where there is AHN3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6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Moving on to the comparison with the commercial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primary source of disagreement is related to DTB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contains lots of outdated elevation 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commercial implementation always prioritises DTB in the case of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These differences are carried over directly into the two sets of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Hypothesis is that this is ultimately due to subsidence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Other factors may also be partly responsible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RMSE values between 1 to 15 cm where agreement is good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RMSE values above 50 cm common where DTB is very outdated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solution makes better use of DTB, because it is specialised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48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name is </a:t>
            </a: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Nationaal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Wegenbestand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stands for national road product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data geospatial product of The Netherlands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Produced and maintained by NDW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are the commercial “client” of this project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Graph-like representation of all named roads in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Knooppunten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real-life intersections, i.e. graph nodes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Wegwakken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road centreline segments, i.e. graph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has no explicit means of dealing with occlusion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Elevations are grossly overestimated where there is occlusion…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…wherever DTB is missing on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…always in the case of provincial roads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shown, the profile simply jumps to the elevation of the bridge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because here the commercial implementation interpolates in infilled AHN3 DTM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academic pipeline deals with these issues effectively, even where DTB is absent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solution works without a scaling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6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5-10% interpolated linearly, another few percent via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Rest can be regarded accurate, compliant with noise regulations (&lt; 20 cm at 2 STDs)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AHN3 was found to be suitable for this project, but not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DTB’s issues should be resolved, or better still, it could be replaced with an MLS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NWB’s georeferencing issues caused some headache, it should be improved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NDW is already working on it, my thesis contains a comparison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(Basic) active contour optimisation is not suitable to this application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And is not recommended for future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completeness of the generated TINs could be improved via additional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Certain parts of the pipeline could be skipped conditionally, where they are not necessary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I.e. were preliminary elevations are accurate enough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could improve runtimes considerably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Less points should be inserted into the TINs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Somewhere slightly above the minimum sampling density would suffice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is well-documented, source code of the implementation available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70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your attention, and I would like to thank my mentors and family for their help and support throughout my graduation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4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now move on to any questions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40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Georeferencing allows us to relate roads to their surroundings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I.e. to correlate with external information, such as addresses in route planning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scenario: NWB is a traffic noise source in a noise propagation model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 relative to surrounding objects needs to be known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Otherwise the noise load on the objects cannot be determined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noise modelling traditionally done in 2D, but these are not very realistic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3D noise propagation model should use a 3D road network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example: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a best case scenario, we already have a terrain model and 3D buildings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model the road to always lie on the terrain, then the hill (part of the terrain) will block the noise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consider that it is in fact an elevated road, some of the noise will propagate to the building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noise legislations in The Netherlands prescribe a 3D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5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how do we get from a 2D road network (graph) to a 3D road network?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how do we enrich NWB with elevation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addition to the base problem, there are a few constraints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Noise regulations prescribe a 20 cm minimum accuracy at 2 STDs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wish to use open data datasets only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Explore academic aspects, not only complete a commercial commission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Preserve topology, keep the 2D georeferencing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Compare with, and try to improve upon, the commercial implementation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Was developed in parallel with academic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4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end we came up with the research question: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0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2.5D-based surface modelling and scientific accuracy assessment are mentioned specifically because these are the main added academic aspects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are: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– needs to be converted to 3D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only interested in motorways and provincial roads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AHN3 – the Dutch national remote sensing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penetrate objects that are opaque to light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 to sense 3D relationships due to this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is necessary, which is never perfectly accurate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DTB – a road management dataset of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use the road marking line models from this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can provide coverage in AHN3 gaps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 is limited, and it only exists for motorways</a:t>
            </a:r>
          </a:p>
          <a:p>
            <a:pPr marL="0" lvl="0" indent="0">
              <a:lnSpc>
                <a:spcPct val="107000"/>
              </a:lnSpc>
              <a:buFont typeface="Courier New" panose="02070309020205020404" pitchFamily="49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2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FB1B-6903-4AA0-8605-4DB0FFD5E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1F0A0-3B30-46E1-9146-EA988322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0226C-BDF4-4099-872B-8C0E0BB9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D461-8C95-4FB5-87C4-4A698F3F785D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08E2-3921-4003-85AD-92E32531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DA6-40B0-4CF2-81F6-9D34233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fld id="{228654D5-13F9-4537-93F6-672AFFB37FA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926A-ACA1-4E18-8137-CF0669C1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846DF-E18E-46BA-B2C8-AB39EF14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A5ED-59BB-4FC3-BBFF-9D5C090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D14C-2BB9-4519-B638-102F9AE2D4D3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2DA6-FDA0-4778-8CF9-5E716148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EF6-507B-4351-BDCE-8C2A4AE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08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F26F6-6350-412E-AFF6-6EB61E31F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D009B-C939-4C64-96C5-BC1D4D7AC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5A79-E8A7-4C19-85E2-D0470E72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D0B-1DC2-47E5-942D-4455655ED5F4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F525-9ECC-4BD2-B1CB-8E47946E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9ED76-E9C3-473E-ABBA-B19B303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6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E2A-904A-4195-A494-ED5B5535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C9F-C4BF-48F8-BE0E-87CBD536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28A4-A8EB-4FA2-A065-F0C11304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7B96-B8C2-4317-BDC8-E77A3E2B155D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6F8E0-E16C-4A60-A136-8808E187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69FE-E1AC-4D17-BF57-CA16E719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1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4B9-A6B2-43DD-923F-D20B5F44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EAA17-0849-4438-9D89-AAB22015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C6BC-391F-48D3-AE01-9FC8C26C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B1CD-6E58-4D64-8836-A3915A6584C1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1AF9-1BFC-4A2E-A4BE-ECD235B4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BBFD-5BAD-4C60-A968-E7F064C8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2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FBDC-99F8-4781-BD4E-20AAB741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B9E-7C89-40DB-AEB3-D13A6450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CEDCD-C1BF-4101-A42F-7DC6F5A8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D64CF-2AAD-49FD-85C9-F3B38139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FD23A-8168-4D2A-ABDF-E3C6FE3A44AC}" type="datetime1">
              <a:rPr lang="en-GB" smtClean="0"/>
              <a:t>15/06/2021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95085-27B9-4123-954C-0E2EC099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8818-E3AD-4D71-B3F3-15BA21AC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6D07-7FFB-4472-BB68-95601E92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9F2D-E57E-46C9-972D-399345C8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49A8B-25A8-4428-9A14-732B6D639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96008-336D-4180-9FE7-6FBF9AAF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D4ADF-8D8D-4262-994B-4165D6460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CC923-DE24-4E2E-8BFB-F17A04E8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4BF1-FDFC-474F-A5C8-28312053F17B}" type="datetime1">
              <a:rPr lang="en-GB" smtClean="0"/>
              <a:t>15/06/2021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745664-4D64-4C20-9E27-7E46DAF5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FD6B8-3577-4E65-A327-FBE20587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5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9EB9-CAC5-4F9E-B782-734DA31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C2579-D593-4FBF-B52B-2B8228EF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3BC9-80F7-4A32-B8C1-00FEDB10D4E0}" type="datetime1">
              <a:rPr lang="en-GB" smtClean="0"/>
              <a:t>15/06/2021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C2E07-DA12-4652-8726-147303A9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11EF-E992-46C8-A44B-8A8AFD60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5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6A119-9C18-4209-91DD-006175D8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B327-F118-4874-84F7-3C7293E13A8A}" type="datetime1">
              <a:rPr lang="en-GB" smtClean="0"/>
              <a:t>15/06/2021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05C74-CBAE-4D77-8DF6-24E9BE44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62E54-B057-412E-AA16-84127D2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395A-4B6A-4A11-BA2A-2C842B8A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278B-6168-4114-A923-5107141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9FD1-E006-4249-8363-5E5D4F77B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A1306-EDEE-4A9A-B170-D57CC67F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982D-7FE6-4EF0-802E-FD642A51C962}" type="datetime1">
              <a:rPr lang="en-GB" smtClean="0"/>
              <a:t>15/06/2021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B448-4AAD-4B7B-8A60-D5D0B586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EC06-6EE1-4833-BA08-2F4B533A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BC6-F024-4638-8F39-F86E2237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A8D01-79E1-4F5A-B5E2-DEA7C5099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08BBD-6BCF-4670-9E0D-627FC23D5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9977F-7590-47B5-B66D-1C738613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2EEFF-5C3D-4E4E-A2B7-CC48D273FEC0}" type="datetime1">
              <a:rPr lang="en-GB" smtClean="0"/>
              <a:t>15/06/2021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B9EE8-6932-471E-8F68-EA02FC42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F28B3-F825-4AAC-B5A1-663A26EE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7BE56-D3A1-4BFA-81FB-81BC6E84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61F4-FD51-4FAB-9215-8AD2A2ECB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FA40-35AE-45EC-81EA-011FA2266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EEDB5-0F91-4773-BB82-38A423A23C11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98E-182A-490D-9E03-41C22601B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4CEE-F7E8-4A2C-AC77-E29A0D71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K.Kenesei@student.tudelft.n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383"/>
            <a:ext cx="9144000" cy="473289"/>
          </a:xfrm>
        </p:spPr>
        <p:txBody>
          <a:bodyPr>
            <a:normAutofit/>
          </a:bodyPr>
          <a:lstStyle/>
          <a:p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8411"/>
            <a:ext cx="9144000" cy="22647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Kristof Kenesei</a:t>
            </a:r>
            <a:br>
              <a:rPr lang="en-GB" sz="14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  <a:hlinkClick r:id="rId4"/>
              </a:rPr>
              <a:t>K.Kenesei@student.tudelft.nl</a:t>
            </a:r>
            <a:endParaRPr lang="en-GB" sz="1400" b="0" i="0" dirty="0">
              <a:solidFill>
                <a:srgbClr val="1B3C83"/>
              </a:solidFill>
              <a:effectLst/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b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Supervisors: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1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Ravi Peters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nd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Jantien Stoter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2021-06-22</a:t>
            </a:r>
            <a:endParaRPr lang="en-GB" sz="1800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F64C29-768B-46A6-8527-150976ED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16" y="5749434"/>
            <a:ext cx="1801168" cy="861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B1CCF-9968-4E91-8C1A-18956B9C169E}"/>
              </a:ext>
            </a:extLst>
          </p:cNvPr>
          <p:cNvCxnSpPr>
            <a:cxnSpLocks/>
          </p:cNvCxnSpPr>
          <p:nvPr/>
        </p:nvCxnSpPr>
        <p:spPr>
          <a:xfrm>
            <a:off x="4798142" y="1162853"/>
            <a:ext cx="25957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F07ED8-AAD1-4B63-B3B4-AC660CE22050}"/>
              </a:ext>
            </a:extLst>
          </p:cNvPr>
          <p:cNvSpPr txBox="1"/>
          <p:nvPr/>
        </p:nvSpPr>
        <p:spPr>
          <a:xfrm>
            <a:off x="4899965" y="654933"/>
            <a:ext cx="23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MSc Thesis 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13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C6C4B8E2-827D-4023-94F8-82C17E9DF049}"/>
              </a:ext>
            </a:extLst>
          </p:cNvPr>
          <p:cNvSpPr txBox="1">
            <a:spLocks/>
          </p:cNvSpPr>
          <p:nvPr/>
        </p:nvSpPr>
        <p:spPr>
          <a:xfrm>
            <a:off x="1188216" y="2406546"/>
            <a:ext cx="9815565" cy="76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Mosaicked together from methods found in literature, and own ideas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Made surface modelling 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core stage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of NWB’s 3D conversion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1175D9-290C-41CB-99EF-9771AC1D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0" y="3386766"/>
            <a:ext cx="8706678" cy="1343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08ECE0A-5E29-42CC-9540-3E2B222F1CEC}"/>
              </a:ext>
            </a:extLst>
          </p:cNvPr>
          <p:cNvGrpSpPr/>
          <p:nvPr/>
        </p:nvGrpSpPr>
        <p:grpSpPr>
          <a:xfrm>
            <a:off x="5067247" y="4853087"/>
            <a:ext cx="4577963" cy="443780"/>
            <a:chOff x="4820757" y="4549739"/>
            <a:chExt cx="4577963" cy="44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438C6-4A4C-476F-B0B4-6421871DDB7A}"/>
                </a:ext>
              </a:extLst>
            </p:cNvPr>
            <p:cNvSpPr txBox="1"/>
            <p:nvPr/>
          </p:nvSpPr>
          <p:spPr>
            <a:xfrm>
              <a:off x="4820757" y="4685742"/>
              <a:ext cx="45779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“… primarily 2.5D-based surface modelling methods …”</a:t>
              </a:r>
              <a:endParaRPr lang="en-GB" sz="1400" dirty="0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FD8E5A75-0FC2-4385-824B-8329E06F40CA}"/>
                </a:ext>
              </a:extLst>
            </p:cNvPr>
            <p:cNvSpPr/>
            <p:nvPr/>
          </p:nvSpPr>
          <p:spPr>
            <a:xfrm rot="5400000">
              <a:off x="6998016" y="2402018"/>
              <a:ext cx="204995" cy="45004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4B0D8F7-DD46-464F-9456-0B0BE1B9D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Overview of pipeline steps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E6A8E5-51AA-4123-B5D4-8F9AA87BCFB4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0DF03-2156-4D9F-B09B-5FAF54CEE71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B430C-AC94-42ED-87C4-4B4575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010AE-643B-4C4B-A596-95012B5AF15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23D042-16E7-4B16-898D-6D907CFEBD01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C6187F-0016-4185-B1FB-6F5B3A652D7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A4CDC3-D84C-4623-B647-1C73A7F63AE2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DA09-A44D-4CFF-A6F2-8CC3CBB2B4AC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7D3E8A-8948-4BD6-9EC2-A75A375EEA63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691A6CC-AB2A-4AEB-A566-01EB5612FD2D}"/>
              </a:ext>
            </a:extLst>
          </p:cNvPr>
          <p:cNvSpPr/>
          <p:nvPr/>
        </p:nvSpPr>
        <p:spPr>
          <a:xfrm>
            <a:off x="653432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8A6C57CA-B5F7-40A9-8571-50D574D1FAC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A5552AA8-21F1-4D1A-B3BE-DC23F0361B05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D86318F6-5404-4478-88E2-F23487940C56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C9FC522-1F34-41FF-89EA-3A7D5920B16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6DE5B6D1-F9C3-4102-BF58-B4B6609EC3A8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D4D6AE3-BBD8-4CE7-BE8E-1736F94FB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5436187"/>
            <a:ext cx="9815565" cy="103079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various workflow steps would work best with subdivisions of NWB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“split” NWB into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Non-Branching Road Segments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(NBRS)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Maximise length, minimise internal angles, disallow self-intersection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A63D45-8A67-45B7-B07F-A5ABA3FD5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NBRS generation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0C225A-BBF0-4C2B-97F2-1B15D91F157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38A0E-8D4E-491F-837A-158BDA11F780}"/>
              </a:ext>
            </a:extLst>
          </p:cNvPr>
          <p:cNvGrpSpPr/>
          <p:nvPr/>
        </p:nvGrpSpPr>
        <p:grpSpPr>
          <a:xfrm>
            <a:off x="1825683" y="1805661"/>
            <a:ext cx="8483989" cy="3440561"/>
            <a:chOff x="1898765" y="1797837"/>
            <a:chExt cx="8483989" cy="34405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381DC2-C0E1-4239-BDBA-B4D96A1F2092}"/>
                </a:ext>
              </a:extLst>
            </p:cNvPr>
            <p:cNvGrpSpPr/>
            <p:nvPr/>
          </p:nvGrpSpPr>
          <p:grpSpPr>
            <a:xfrm>
              <a:off x="1898765" y="1797837"/>
              <a:ext cx="8394470" cy="3440561"/>
              <a:chOff x="1061884" y="1864425"/>
              <a:chExt cx="10068232" cy="412656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FB6718-DC99-4C45-A49F-3A1A49EA6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15" b="5724"/>
              <a:stretch/>
            </p:blipFill>
            <p:spPr>
              <a:xfrm>
                <a:off x="1061884" y="1864425"/>
                <a:ext cx="4840124" cy="4126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4928628-C00B-4865-96C7-3A93705D0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91"/>
              <a:stretch/>
            </p:blipFill>
            <p:spPr>
              <a:xfrm>
                <a:off x="6397487" y="1864425"/>
                <a:ext cx="4732629" cy="41265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3E10BF7-460B-4F56-980F-7AFB7C510123}"/>
                </a:ext>
              </a:extLst>
            </p:cNvPr>
            <p:cNvSpPr/>
            <p:nvPr/>
          </p:nvSpPr>
          <p:spPr>
            <a:xfrm>
              <a:off x="5515858" y="3555635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D35DC94F-E076-460B-9523-BDD7F5FFC8F7}"/>
                </a:ext>
              </a:extLst>
            </p:cNvPr>
            <p:cNvSpPr txBox="1">
              <a:spLocks/>
            </p:cNvSpPr>
            <p:nvPr/>
          </p:nvSpPr>
          <p:spPr>
            <a:xfrm>
              <a:off x="4104786" y="1820257"/>
              <a:ext cx="1829472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Input NWB geometry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EECA1012-90E8-4BCA-B547-AEAB435E605D}"/>
                </a:ext>
              </a:extLst>
            </p:cNvPr>
            <p:cNvSpPr txBox="1">
              <a:spLocks/>
            </p:cNvSpPr>
            <p:nvPr/>
          </p:nvSpPr>
          <p:spPr>
            <a:xfrm>
              <a:off x="7855035" y="1807956"/>
              <a:ext cx="2527719" cy="4938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Generated NBRS geometries</a:t>
              </a:r>
              <a:br>
                <a:rPr lang="en-GB" sz="16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</a:br>
              <a:r>
                <a:rPr lang="en-GB" sz="105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(each colour represents an NBRS)</a:t>
              </a:r>
              <a:endParaRPr lang="en-GB" sz="16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AFC1B-5E2D-48A7-BD05-50CC8E8D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09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4109058"/>
            <a:ext cx="9815565" cy="59855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Idea during implementation: quickly estimate rough elevations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prior to this step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(Hypothesis: it will improve segmentation effectiveness)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02FF5-D218-4D45-B1B3-926E7E1D08B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C5DB1-88CA-4D34-ACE9-D8F34D14F6F2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274AD5-D8FF-41C8-9398-8315147E3706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8C36E-6A67-4B2F-B80C-527AC9197E0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C9CE94-34BC-4161-ABD7-490195C4383D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D5E8B2-0035-417E-9CEE-7FE1049B4D6D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FEA74D-FB84-4FE2-BFC1-4D8436BF1FEE}"/>
              </a:ext>
            </a:extLst>
          </p:cNvPr>
          <p:cNvSpPr/>
          <p:nvPr/>
        </p:nvSpPr>
        <p:spPr>
          <a:xfrm>
            <a:off x="770018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784412-0BA9-41F6-8BA8-11A2B097B1D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F3FA0ED-BC52-40F8-86DB-DED860908736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4F7F89-666E-4578-BB69-6B18BD0AF0B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6C3C66B-383C-4123-9C51-8E18AEFD7C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F3BF3F8-BAE5-4F51-8590-A1DBE8C8C8BC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4ACB3A9-D904-48F1-87E3-B20EC99F7F48}"/>
              </a:ext>
            </a:extLst>
          </p:cNvPr>
          <p:cNvSpPr txBox="1">
            <a:spLocks/>
          </p:cNvSpPr>
          <p:nvPr/>
        </p:nvSpPr>
        <p:spPr>
          <a:xfrm>
            <a:off x="1188216" y="3086465"/>
            <a:ext cx="9815565" cy="74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5D75889-ACF0-4FF8-99E0-4C1FECAB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05E62-E279-41BA-BAFE-E0B7169D708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476B4-2573-4C65-BF8F-F58737BF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44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382310"/>
            <a:ext cx="9815565" cy="76332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Lidar segmentation may be more efficient using approximate road elevations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perform a rough, very quick 3D conversion of NWB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37F31D-49CF-4D13-9781-CECE5F42D194}"/>
              </a:ext>
            </a:extLst>
          </p:cNvPr>
          <p:cNvGrpSpPr/>
          <p:nvPr/>
        </p:nvGrpSpPr>
        <p:grpSpPr>
          <a:xfrm>
            <a:off x="1179656" y="1921159"/>
            <a:ext cx="9347474" cy="3235385"/>
            <a:chOff x="1179656" y="2010171"/>
            <a:chExt cx="9347474" cy="32353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252EEF-C6F4-46A9-89B7-60105FC59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05"/>
            <a:stretch/>
          </p:blipFill>
          <p:spPr>
            <a:xfrm>
              <a:off x="1862474" y="2010171"/>
              <a:ext cx="3382935" cy="3128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932383-FDC1-467F-BAE2-3E1AFD1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7137819" y="2030986"/>
              <a:ext cx="3382935" cy="1707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6BA4C0-B528-423B-B198-4963BFC92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1425" t="7953" r="1730" b="24167"/>
            <a:stretch/>
          </p:blipFill>
          <p:spPr>
            <a:xfrm>
              <a:off x="7137818" y="3738638"/>
              <a:ext cx="3382935" cy="1434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258FEDA-1FF8-4D15-8748-E6E31F297CAF}"/>
                </a:ext>
              </a:extLst>
            </p:cNvPr>
            <p:cNvSpPr/>
            <p:nvPr/>
          </p:nvSpPr>
          <p:spPr>
            <a:xfrm>
              <a:off x="5485349" y="3666817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351614D4-4A8D-41C9-AB6B-70026796EF54}"/>
                </a:ext>
              </a:extLst>
            </p:cNvPr>
            <p:cNvSpPr txBox="1">
              <a:spLocks/>
            </p:cNvSpPr>
            <p:nvPr/>
          </p:nvSpPr>
          <p:spPr>
            <a:xfrm>
              <a:off x="5637008" y="2026527"/>
              <a:ext cx="1406386" cy="68932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3D-converted NBRS geometries</a:t>
              </a:r>
              <a:endParaRPr lang="en-GB" sz="14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1BED6F25-E7B1-4479-A12A-FD965DC7374A}"/>
                </a:ext>
              </a:extLst>
            </p:cNvPr>
            <p:cNvSpPr txBox="1">
              <a:spLocks/>
            </p:cNvSpPr>
            <p:nvPr/>
          </p:nvSpPr>
          <p:spPr>
            <a:xfrm>
              <a:off x="9556138" y="3717470"/>
              <a:ext cx="970992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Side view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09E480A1-2572-4234-8D9A-1D27A8AE13B6}"/>
                </a:ext>
              </a:extLst>
            </p:cNvPr>
            <p:cNvSpPr txBox="1">
              <a:spLocks/>
            </p:cNvSpPr>
            <p:nvPr/>
          </p:nvSpPr>
          <p:spPr>
            <a:xfrm>
              <a:off x="9592569" y="3493499"/>
              <a:ext cx="934561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Top view</a:t>
              </a:r>
            </a:p>
          </p:txBody>
        </p:sp>
        <p:pic>
          <p:nvPicPr>
            <p:cNvPr id="33" name="Picture 32" descr="A picture containing grass, green, colorful, painted&#10;&#10;Description automatically generated">
              <a:extLst>
                <a:ext uri="{FF2B5EF4-FFF2-40B4-BE49-F238E27FC236}">
                  <a16:creationId xmlns:a16="http://schemas.microsoft.com/office/drawing/2014/main" id="{3FB93D17-1418-4034-BF92-BDAC208A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656" y="3989519"/>
              <a:ext cx="1725506" cy="12560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41C8AD2F-C098-409C-9741-57BF0744FEB3}"/>
                </a:ext>
              </a:extLst>
            </p:cNvPr>
            <p:cNvSpPr txBox="1">
              <a:spLocks/>
            </p:cNvSpPr>
            <p:nvPr/>
          </p:nvSpPr>
          <p:spPr>
            <a:xfrm>
              <a:off x="1179656" y="3989519"/>
              <a:ext cx="1586217" cy="2815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FC0E046-7583-4ECE-AF7D-A8403879514A}"/>
                </a:ext>
              </a:extLst>
            </p:cNvPr>
            <p:cNvSpPr txBox="1">
              <a:spLocks/>
            </p:cNvSpPr>
            <p:nvPr/>
          </p:nvSpPr>
          <p:spPr>
            <a:xfrm>
              <a:off x="2960495" y="42425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D5B05AC7-78E7-4EEC-9B9F-1B4D089D1637}"/>
                </a:ext>
              </a:extLst>
            </p:cNvPr>
            <p:cNvSpPr txBox="1">
              <a:spLocks/>
            </p:cNvSpPr>
            <p:nvPr/>
          </p:nvSpPr>
          <p:spPr>
            <a:xfrm>
              <a:off x="1862473" y="2010171"/>
              <a:ext cx="1136765" cy="4766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 NBRS geometries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6CAB920-37B0-46D8-9E83-ED1FD781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FEC33-A736-4437-A0A1-1A1417DB8A8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C95E2-E493-4462-8CA3-4F92A402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8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DA8D146-69AB-4B79-B51D-707FAFDE7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B4FAE-238A-49E2-A3D8-902C7D26706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B60478-7BAA-44A2-B864-FF6AB7F8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6" y="2205041"/>
            <a:ext cx="9509578" cy="3521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AF229-3E82-42FA-9E21-C2673282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54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5168740"/>
            <a:ext cx="9815565" cy="74882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FD2F78-C732-491D-BD88-349F32C0B57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21621-FDAD-4E88-8BB7-D1F97E4D2AA7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1E5196-23EB-443C-83D3-EF696AA8D41C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E8B7D6-FF57-4AEE-BE82-44F2E7A7CD35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4707E0-8CDC-44C2-AC9A-F9769ED56D73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82451-1FC1-4AA2-A31D-DA61C8AC68F7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23BD94-5FA4-4806-BF45-2CDA77FD274A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7773199-63CC-49A8-865E-B2C205A0A1D3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7F45C94-EA66-4BD6-80CD-59EE224724F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AFF10C5-0B25-4EA9-8081-2D0179DB097C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752806F-213E-4864-A3B7-5F7296CDF6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3EA8E26-8ED6-4FAD-A1F6-071974534B31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FF407E7-0C73-471E-826E-2E70855310B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1DC8EB42-AC6B-44A8-A384-07F7A5E5B7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12B28E-F318-47ED-86BA-2C2C0A2A8A88}"/>
              </a:ext>
            </a:extLst>
          </p:cNvPr>
          <p:cNvGrpSpPr/>
          <p:nvPr/>
        </p:nvGrpSpPr>
        <p:grpSpPr>
          <a:xfrm>
            <a:off x="1433961" y="2081099"/>
            <a:ext cx="9324078" cy="2870282"/>
            <a:chOff x="1433961" y="2129651"/>
            <a:chExt cx="9324078" cy="2870282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AEFD346-35F6-4F4B-8E6D-A88899567421}"/>
                </a:ext>
              </a:extLst>
            </p:cNvPr>
            <p:cNvSpPr/>
            <p:nvPr/>
          </p:nvSpPr>
          <p:spPr>
            <a:xfrm>
              <a:off x="5546521" y="3318371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646373D-2117-462F-AE51-8BF73D0F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7232141" y="2140717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 descr="A picture containing grass&#10;&#10;Description automatically generated">
              <a:extLst>
                <a:ext uri="{FF2B5EF4-FFF2-40B4-BE49-F238E27FC236}">
                  <a16:creationId xmlns:a16="http://schemas.microsoft.com/office/drawing/2014/main" id="{9B46126B-04ED-4E4A-839F-D7368ADDE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7" t="1965" r="10426" b="2680"/>
            <a:stretch/>
          </p:blipFill>
          <p:spPr>
            <a:xfrm>
              <a:off x="1433961" y="2136285"/>
              <a:ext cx="3626698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61A2FE69-AF47-4446-ADB8-777D57C3A84C}"/>
                </a:ext>
              </a:extLst>
            </p:cNvPr>
            <p:cNvSpPr txBox="1">
              <a:spLocks/>
            </p:cNvSpPr>
            <p:nvPr/>
          </p:nvSpPr>
          <p:spPr>
            <a:xfrm>
              <a:off x="3445456" y="2136284"/>
              <a:ext cx="1615203" cy="6543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cloud, DTB lines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5F675C1-4655-477C-9304-27AA10B8D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3596941" y="3979852"/>
              <a:ext cx="1924615" cy="971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897D91CE-3EFA-4337-B3A2-6C3D5A8A6159}"/>
                </a:ext>
              </a:extLst>
            </p:cNvPr>
            <p:cNvSpPr txBox="1">
              <a:spLocks/>
            </p:cNvSpPr>
            <p:nvPr/>
          </p:nvSpPr>
          <p:spPr>
            <a:xfrm>
              <a:off x="3203493" y="4374737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A5D56FE0-E487-4277-870A-F82DEED6EB4F}"/>
                </a:ext>
              </a:extLst>
            </p:cNvPr>
            <p:cNvSpPr txBox="1">
              <a:spLocks/>
            </p:cNvSpPr>
            <p:nvPr/>
          </p:nvSpPr>
          <p:spPr>
            <a:xfrm>
              <a:off x="3661865" y="4687191"/>
              <a:ext cx="1890513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3D NBRS 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2EF127D2-9CFE-467A-AD65-7819FCDF94C7}"/>
                </a:ext>
              </a:extLst>
            </p:cNvPr>
            <p:cNvSpPr txBox="1">
              <a:spLocks/>
            </p:cNvSpPr>
            <p:nvPr/>
          </p:nvSpPr>
          <p:spPr>
            <a:xfrm>
              <a:off x="9715172" y="2129651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0E8DAFD-A0F5-4899-9FB1-F7C23ACDB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B5F07C-37EB-4217-B66D-244FC1CE8E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60DE2-A4C2-442E-8453-1B96300E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way, light, dark, laser&#10;&#10;Description automatically generated">
            <a:extLst>
              <a:ext uri="{FF2B5EF4-FFF2-40B4-BE49-F238E27FC236}">
                <a16:creationId xmlns:a16="http://schemas.microsoft.com/office/drawing/2014/main" id="{DD75994C-2170-4883-A977-2E4F5585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0" y="2401292"/>
            <a:ext cx="9493394" cy="31138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F4A4F6-A97B-4D3E-A1D8-C1B58421843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27EDC0-B7EC-41AE-A9FF-C22494966C08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BD5B8F-508A-4946-BCCB-10C0D94FF768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150D5E-C968-4EC9-9147-D5167215DA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5D9570-ED5A-4AAD-B6FC-D2D749ACE22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2099FA-99E3-48FF-878C-FE6F1E159C21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968183-2FA5-4382-8CA5-DF3908AE010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5309-7E51-4D01-9416-C0CB434E04AB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EB46111-1587-4E1E-9890-4EF4A5597C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855CEA2-CA54-4FF9-B66E-B456E48F683E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4FC19A1-7B46-43ED-9265-76B11967341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9A1A785F-EFDF-43EE-B18E-F221CB1F8E7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5EAB8D0-87B3-48B1-BB7B-168043AD4474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96B2A56-602D-4A1D-B25F-7CDAC554AABE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0DEEE28-DE3B-4DFC-8477-2217F63B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F6CB2-050B-46D1-B53C-685FB28B905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6CF6F-345B-4CD4-9C43-B387386E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3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53904"/>
            <a:ext cx="9815565" cy="7702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we need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for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generate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(= edge estimates) by inspecting cross-section trends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BD0F23-E525-40AE-A6EB-F9BF3D043628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8BB036-66C1-48A8-8464-DB83F33BE8ED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54E7B8-D596-4D69-850B-448684F5F8F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346BF5-43F0-49AD-904E-9795B87334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635A7-409E-4A42-8E1E-627E61664651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F5B5F7-2D1D-4A5D-B254-D00273AEA36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2F8293-CFAC-4950-8A1E-78C0570B3778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3902190-5213-4C00-AFCC-084454A49FC0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0B2BC0C-0DA6-475F-AF4A-1DB4A453F24E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D79AAE3-BF5A-481A-A7DF-5FB4C03A8E8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D033EE3-F091-4419-9E31-B4CAB30E93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5DC5E8B-95C3-4C03-B37A-030136BCB7AF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F389E5AB-DAB4-449D-B295-FBA437E7F04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397027F-CAAC-4BAD-901F-94ADA3D3E8E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45F14-6B48-4A3C-B206-AC49AC91CD11}"/>
              </a:ext>
            </a:extLst>
          </p:cNvPr>
          <p:cNvGrpSpPr/>
          <p:nvPr/>
        </p:nvGrpSpPr>
        <p:grpSpPr>
          <a:xfrm>
            <a:off x="1061884" y="2031225"/>
            <a:ext cx="9878839" cy="2903154"/>
            <a:chOff x="1063401" y="2116105"/>
            <a:chExt cx="9878839" cy="29031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7C1B4C-2830-46CB-8AC3-6FD99338E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063401" y="2116106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0EA7C022-9DC1-4277-9E0B-8021543E3484}"/>
                </a:ext>
              </a:extLst>
            </p:cNvPr>
            <p:cNvSpPr txBox="1">
              <a:spLocks/>
            </p:cNvSpPr>
            <p:nvPr/>
          </p:nvSpPr>
          <p:spPr>
            <a:xfrm>
              <a:off x="3514428" y="2116105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7E69AE-75B9-4C0A-8597-6D0291B2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05"/>
            <a:stretch/>
          </p:blipFill>
          <p:spPr>
            <a:xfrm>
              <a:off x="3478437" y="3838253"/>
              <a:ext cx="1261116" cy="1166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ACC3EBBF-02B3-4871-92EF-F6C9414B2D6F}"/>
                </a:ext>
              </a:extLst>
            </p:cNvPr>
            <p:cNvSpPr txBox="1">
              <a:spLocks/>
            </p:cNvSpPr>
            <p:nvPr/>
          </p:nvSpPr>
          <p:spPr>
            <a:xfrm>
              <a:off x="3924303" y="4706517"/>
              <a:ext cx="837195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2D NBRS</a:t>
              </a:r>
              <a:br>
                <a:rPr lang="en-GB" sz="1400" dirty="0">
                  <a:latin typeface="Bahnschrift Light" panose="020B0502040204020203" pitchFamily="34" charset="0"/>
                </a:rPr>
              </a:br>
              <a:r>
                <a:rPr lang="en-GB" sz="1400" dirty="0">
                  <a:latin typeface="Bahnschrift Light" panose="020B0502040204020203" pitchFamily="34" charset="0"/>
                </a:rPr>
                <a:t>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1E0090C-B066-455A-BCDF-CFE4C6C2CF64}"/>
                </a:ext>
              </a:extLst>
            </p:cNvPr>
            <p:cNvSpPr/>
            <p:nvPr/>
          </p:nvSpPr>
          <p:spPr>
            <a:xfrm>
              <a:off x="4976389" y="3315298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9BFF12-37A9-49D6-9370-95154A11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6469282" y="2116105"/>
              <a:ext cx="4472958" cy="2660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Subtitle 2">
              <a:extLst>
                <a:ext uri="{FF2B5EF4-FFF2-40B4-BE49-F238E27FC236}">
                  <a16:creationId xmlns:a16="http://schemas.microsoft.com/office/drawing/2014/main" id="{693D0491-C893-4EB9-B741-E50E5E5871F3}"/>
                </a:ext>
              </a:extLst>
            </p:cNvPr>
            <p:cNvSpPr txBox="1">
              <a:spLocks/>
            </p:cNvSpPr>
            <p:nvPr/>
          </p:nvSpPr>
          <p:spPr>
            <a:xfrm>
              <a:off x="3120464" y="38236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89DA7130-28C9-4FAF-A86F-B494D0FFF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ED1A88-CE9C-4A4C-9A3D-CAB37A4A102C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5D675-F0A6-432E-BF62-8F8D025D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3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047DC0-9E95-41FC-8557-75306B9D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4" y="1766122"/>
            <a:ext cx="9493394" cy="441917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81C0ED-3234-48A6-B109-9D52164935A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9FE7C1-FCA3-4805-BEA2-9CF9382E2143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E2F27-FD0B-4FB1-BF6A-881047EC167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7206CF-21BF-452B-80AA-09B214E9C4BC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81B0E4-402C-4FA7-AD6F-30E24D7BFFB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6B0227-3925-46AD-B963-0480DDCC5D15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FC9078-41F5-4CA0-9D7B-88E689D65B7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E7B36E7-9EED-4295-A37F-2282735162C5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AD413C7-8A47-4381-9F5B-9A6776DDC3DF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DCAFD5E0-7C4F-4D74-B500-B052A94ECD32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7B438ED9-86DA-4279-AB14-D556AE1148C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01E04272-D9C6-45F2-9D28-280A3A13835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D6FE63A-4957-4790-BB1A-EEF4712D66D7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1C0EB31-7D4E-4C0A-92D1-804358BA44D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5B593E2-C915-40C6-8E5C-A1025602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A0BB84-BEE0-42DF-9D48-9B2C690D9C2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74B92-F245-4E4B-AAFD-061022E2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88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EEA60B-9524-4CA3-B97C-BAC1525B384D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E82C87-1F76-4C50-9FCE-FF8FB66BFC0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6D6C51-BC6E-4DED-910A-762B9D8A915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12571-2898-46CC-A9DB-FC7B16277FD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3B519-1D27-49AC-A82E-5E5B04A3C2FF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754F1C-5A07-4817-AEBB-29940F72FA47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6DB08A-6BD8-49AB-A5B2-CFBA50083542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D6A0DF-5D1B-4DE7-A9D6-B1BB9AF814B0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9C7078-9B33-42D8-92ED-1ABC66480965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81739F9-C7D5-4330-9849-7F519FE2A76D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1E19EF0-AE52-4489-8F08-1F56EB665989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AF5047D-2AFB-4B73-AB1D-80038C2A3C52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DB5D009-91F4-49FD-AEB9-7E67678EE5BC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128E818-C15F-41B9-A389-85E157DCE852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ABE4D42-E7AD-463F-AE7F-088D73DE2DF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6087723-4161-4A55-BCE5-E5728E7C2D0C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8E05FA14-C5AA-4E6D-BCE5-930415122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4937842"/>
            <a:ext cx="9815565" cy="7153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preliminary edges are angular, often do not cover the whole road surface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iteratively improve edges using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(snakes)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49EBB-3BA4-4C25-9646-1332EE9CAF96}"/>
              </a:ext>
            </a:extLst>
          </p:cNvPr>
          <p:cNvGrpSpPr/>
          <p:nvPr/>
        </p:nvGrpSpPr>
        <p:grpSpPr>
          <a:xfrm>
            <a:off x="1226502" y="2036922"/>
            <a:ext cx="9665017" cy="2710660"/>
            <a:chOff x="1226502" y="2231130"/>
            <a:chExt cx="9665017" cy="271066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00F2C0B-71D9-4608-9E19-322EF3F5C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226502" y="2236125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907BB-6845-4ABD-846A-9784B082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2890" y="2232356"/>
              <a:ext cx="2866092" cy="2518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C80B06E-04BC-4DE5-A349-A5DADDAA8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2" t="3484" r="2543" b="5849"/>
            <a:stretch/>
          </p:blipFill>
          <p:spPr>
            <a:xfrm>
              <a:off x="8075709" y="2231131"/>
              <a:ext cx="2815810" cy="2519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A529878-8C26-4640-AD1A-0FAEB282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57" t="3537" r="11361" b="10043"/>
            <a:stretch/>
          </p:blipFill>
          <p:spPr>
            <a:xfrm>
              <a:off x="6472716" y="4047094"/>
              <a:ext cx="1398045" cy="831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C47A35F5-19BB-49A8-9227-48D1A2A7E9D6}"/>
                </a:ext>
              </a:extLst>
            </p:cNvPr>
            <p:cNvSpPr/>
            <p:nvPr/>
          </p:nvSpPr>
          <p:spPr>
            <a:xfrm>
              <a:off x="4188843" y="3450394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F9213851-851F-44C0-84B1-91DF3C741786}"/>
                </a:ext>
              </a:extLst>
            </p:cNvPr>
            <p:cNvSpPr/>
            <p:nvPr/>
          </p:nvSpPr>
          <p:spPr>
            <a:xfrm>
              <a:off x="7458962" y="3403646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C5271672-920F-4B1B-8244-D97B04772F1F}"/>
                </a:ext>
              </a:extLst>
            </p:cNvPr>
            <p:cNvSpPr txBox="1">
              <a:spLocks/>
            </p:cNvSpPr>
            <p:nvPr/>
          </p:nvSpPr>
          <p:spPr>
            <a:xfrm>
              <a:off x="4802890" y="223113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Attractor maps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077C0AF3-1E01-4C5C-88FA-EC2F7DB5BA7D}"/>
                </a:ext>
              </a:extLst>
            </p:cNvPr>
            <p:cNvSpPr txBox="1">
              <a:spLocks/>
            </p:cNvSpPr>
            <p:nvPr/>
          </p:nvSpPr>
          <p:spPr>
            <a:xfrm>
              <a:off x="6598765" y="465411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C6BFCA2B-2AC6-48B1-A135-FEA666CFE8B2}"/>
                </a:ext>
              </a:extLst>
            </p:cNvPr>
            <p:cNvSpPr txBox="1">
              <a:spLocks/>
            </p:cNvSpPr>
            <p:nvPr/>
          </p:nvSpPr>
          <p:spPr>
            <a:xfrm>
              <a:off x="8075708" y="2231130"/>
              <a:ext cx="1567884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Optimised edges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8AA10944-A03F-47A6-B5EF-21F7AABD0019}"/>
                </a:ext>
              </a:extLst>
            </p:cNvPr>
            <p:cNvSpPr txBox="1">
              <a:spLocks/>
            </p:cNvSpPr>
            <p:nvPr/>
          </p:nvSpPr>
          <p:spPr>
            <a:xfrm>
              <a:off x="6153439" y="4211834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08109A99-4768-4638-98D6-2C852F3F8771}"/>
                </a:ext>
              </a:extLst>
            </p:cNvPr>
            <p:cNvSpPr txBox="1">
              <a:spLocks/>
            </p:cNvSpPr>
            <p:nvPr/>
          </p:nvSpPr>
          <p:spPr>
            <a:xfrm>
              <a:off x="3480847" y="2231130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579D6B9D-CFC1-4F93-8579-D33990235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9709B5-09C4-4D76-9959-BDEE80364709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6C9E7-AC73-49C7-ACC7-EB089A25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0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Agenda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3" y="3116141"/>
            <a:ext cx="10269414" cy="1982553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Motivation and background</a:t>
            </a:r>
            <a:endParaRPr lang="en-GB" sz="1800" b="0" i="0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Processing pipeline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Final results and accuracy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Comparison with commercial 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92DF05-76CE-467B-9C76-0451B2147F6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28F515-1320-486B-A133-E4B9065F0F05}"/>
              </a:ext>
            </a:extLst>
          </p:cNvPr>
          <p:cNvSpPr txBox="1"/>
          <p:nvPr/>
        </p:nvSpPr>
        <p:spPr>
          <a:xfrm>
            <a:off x="970680" y="667420"/>
            <a:ext cx="649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1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E4D1F7-3996-4799-8D13-31151CE6C564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735" y="5648219"/>
            <a:ext cx="9815565" cy="635000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Issues during implementation: active contour optimisation does not perform well enough.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Made it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optional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the final pipeline configuration.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104B52-E822-489E-83AB-755F725B524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B2CA27-8307-42D6-AF10-9A1BFE6156C4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DD560-C056-4695-9EFC-D6AA1A196E65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770F6-73FF-4D96-9C40-4BFEFC1D38F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6A2E94-A2B4-413D-9949-73CBF158C60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029CFA-761F-4E6F-844A-1CA45EE52CA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C6E7AF-BB5D-4C59-8526-AF328B93EEBE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F5AFA40-4EE4-41E9-93AC-07D3F8E5EBAF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703B0F8-BD83-47AD-AE4A-FCD245E86B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D8C2842-B953-4445-A4A5-FE9E4482A65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E73A2C9-020B-4B97-99CE-FE785413F52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074FDF83-05FC-4FF1-8A45-FD5E443D39F8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594DAF8-74EE-4497-9D11-DABDCEE7F5F8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78D6B12-8AE4-4426-84EB-D5DE6BDF760B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34F609D-20F4-46ED-9710-1DC10DA93253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F8126B-7E6A-45F5-A33E-09BECC5D293E}"/>
              </a:ext>
            </a:extLst>
          </p:cNvPr>
          <p:cNvGrpSpPr/>
          <p:nvPr/>
        </p:nvGrpSpPr>
        <p:grpSpPr>
          <a:xfrm>
            <a:off x="2220836" y="1821254"/>
            <a:ext cx="7479790" cy="3696273"/>
            <a:chOff x="2220836" y="1958818"/>
            <a:chExt cx="7479790" cy="369627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0410366-19E9-4DD7-A03D-E64901BB9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618" t="183" b="4561"/>
            <a:stretch/>
          </p:blipFill>
          <p:spPr>
            <a:xfrm>
              <a:off x="2220836" y="1982147"/>
              <a:ext cx="3559478" cy="36684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0363DA2-C3A5-426C-AD3A-8CE208B6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150" y="1986679"/>
              <a:ext cx="3620476" cy="3668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98179B1-0CA2-4633-BBB7-32C60C055D93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308231" cy="1285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A6E1A-4651-4A0B-876D-83E0A158B074}"/>
                </a:ext>
              </a:extLst>
            </p:cNvPr>
            <p:cNvSpPr txBox="1"/>
            <p:nvPr/>
          </p:nvSpPr>
          <p:spPr>
            <a:xfrm>
              <a:off x="2228338" y="1958818"/>
              <a:ext cx="10635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Edge not in raster / too far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62D04F-3B90-4506-A845-3707A64AB45B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1039751" cy="15493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803F7B7-A86D-40E9-82C9-7CCB3B00E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066" y="3582019"/>
              <a:ext cx="619790" cy="550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048BA3-44C5-4B11-BB82-257D91E48D48}"/>
                </a:ext>
              </a:extLst>
            </p:cNvPr>
            <p:cNvSpPr txBox="1"/>
            <p:nvPr/>
          </p:nvSpPr>
          <p:spPr>
            <a:xfrm>
              <a:off x="8285665" y="3200644"/>
              <a:ext cx="12681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Perturbation due to vehicles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CE637F-8634-407F-B194-74A9C94BE67A}"/>
                </a:ext>
              </a:extLst>
            </p:cNvPr>
            <p:cNvSpPr txBox="1"/>
            <p:nvPr/>
          </p:nvSpPr>
          <p:spPr>
            <a:xfrm>
              <a:off x="3633679" y="2222259"/>
              <a:ext cx="1052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Ideal edges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0A911F4-A812-42DE-B195-4DC87EC5C581}"/>
                </a:ext>
              </a:extLst>
            </p:cNvPr>
            <p:cNvCxnSpPr>
              <a:cxnSpLocks/>
            </p:cNvCxnSpPr>
            <p:nvPr/>
          </p:nvCxnSpPr>
          <p:spPr>
            <a:xfrm>
              <a:off x="4000575" y="2718784"/>
              <a:ext cx="504290" cy="308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54697-720A-41D7-95F7-F6DCD2A5CC8D}"/>
                </a:ext>
              </a:extLst>
            </p:cNvPr>
            <p:cNvSpPr txBox="1"/>
            <p:nvPr/>
          </p:nvSpPr>
          <p:spPr>
            <a:xfrm>
              <a:off x="3423063" y="5040023"/>
              <a:ext cx="1188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Contour not on road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1D9BE6D-ACEB-452A-84D8-6C494DC1F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1020" y="4492237"/>
              <a:ext cx="356094" cy="5735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5A25DF0-023A-4792-A994-CB43C15F6E12}"/>
              </a:ext>
            </a:extLst>
          </p:cNvPr>
          <p:cNvCxnSpPr>
            <a:cxnSpLocks/>
          </p:cNvCxnSpPr>
          <p:nvPr/>
        </p:nvCxnSpPr>
        <p:spPr>
          <a:xfrm flipH="1">
            <a:off x="9036992" y="677352"/>
            <a:ext cx="804661" cy="24005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itle 1">
            <a:extLst>
              <a:ext uri="{FF2B5EF4-FFF2-40B4-BE49-F238E27FC236}">
                <a16:creationId xmlns:a16="http://schemas.microsoft.com/office/drawing/2014/main" id="{D9B8C608-9C91-4B81-BB12-E2673F7EC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2263D4-CE51-4605-AAD4-FA3F11465A5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EDC22-1E8A-4F44-8B09-7DB6637F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28944"/>
            <a:ext cx="9815565" cy="104587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create an efficient interpolation structure to obtain final elevations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Also: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academic desire to model road surfaces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build TIN models from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subcloud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points incrementally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FE9821-EAAC-4A59-8C52-5F21638B5837}"/>
              </a:ext>
            </a:extLst>
          </p:cNvPr>
          <p:cNvGrpSpPr/>
          <p:nvPr/>
        </p:nvGrpSpPr>
        <p:grpSpPr>
          <a:xfrm>
            <a:off x="1636906" y="1945222"/>
            <a:ext cx="9075562" cy="2903352"/>
            <a:chOff x="1636906" y="2147522"/>
            <a:chExt cx="9075562" cy="29033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CF8905-227F-47CF-8767-53DAC5B3A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636906" y="2155154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24B24CFD-47F5-4364-9637-1AC3B5DB0826}"/>
                </a:ext>
              </a:extLst>
            </p:cNvPr>
            <p:cNvSpPr txBox="1">
              <a:spLocks/>
            </p:cNvSpPr>
            <p:nvPr/>
          </p:nvSpPr>
          <p:spPr>
            <a:xfrm>
              <a:off x="3891251" y="2150159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029772-2919-43CC-8823-707BD35F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2" t="3484" r="2543" b="5849"/>
            <a:stretch/>
          </p:blipFill>
          <p:spPr>
            <a:xfrm>
              <a:off x="4164179" y="3900259"/>
              <a:ext cx="1224078" cy="109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A1977A-0312-49DB-A250-0BBF85BA0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2192278" y="4029410"/>
              <a:ext cx="1614644" cy="960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BC65F68-18D9-4727-BDFF-B98CEB534833}"/>
                </a:ext>
              </a:extLst>
            </p:cNvPr>
            <p:cNvSpPr/>
            <p:nvPr/>
          </p:nvSpPr>
          <p:spPr>
            <a:xfrm>
              <a:off x="5494236" y="3221128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24FA4A-9D85-4655-9D58-6C85A2D80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42" r="13440"/>
            <a:stretch/>
          </p:blipFill>
          <p:spPr>
            <a:xfrm>
              <a:off x="6969592" y="2147522"/>
              <a:ext cx="3742876" cy="25220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57AB492-C0C8-4E13-BDD7-AA5A403EEE07}"/>
                </a:ext>
              </a:extLst>
            </p:cNvPr>
            <p:cNvSpPr txBox="1">
              <a:spLocks/>
            </p:cNvSpPr>
            <p:nvPr/>
          </p:nvSpPr>
          <p:spPr>
            <a:xfrm>
              <a:off x="2531724" y="4751510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4655677E-28EA-4F79-B4CF-57860371AC41}"/>
                </a:ext>
              </a:extLst>
            </p:cNvPr>
            <p:cNvSpPr txBox="1">
              <a:spLocks/>
            </p:cNvSpPr>
            <p:nvPr/>
          </p:nvSpPr>
          <p:spPr>
            <a:xfrm>
              <a:off x="3780164" y="4763195"/>
              <a:ext cx="443595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i="1" dirty="0">
                  <a:latin typeface="Bahnschrift Light" panose="020B0502040204020203" pitchFamily="34" charset="0"/>
                </a:rPr>
                <a:t>OR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5B663E5-D7CB-482F-A3C6-F6ECAC9C8C77}"/>
                </a:ext>
              </a:extLst>
            </p:cNvPr>
            <p:cNvSpPr txBox="1">
              <a:spLocks/>
            </p:cNvSpPr>
            <p:nvPr/>
          </p:nvSpPr>
          <p:spPr>
            <a:xfrm>
              <a:off x="4223759" y="4761764"/>
              <a:ext cx="1224078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Optimised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0006D81B-30EB-4869-B1E1-3CF0DB182F31}"/>
                </a:ext>
              </a:extLst>
            </p:cNvPr>
            <p:cNvSpPr txBox="1">
              <a:spLocks/>
            </p:cNvSpPr>
            <p:nvPr/>
          </p:nvSpPr>
          <p:spPr>
            <a:xfrm>
              <a:off x="6969592" y="2150159"/>
              <a:ext cx="1693912" cy="6006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TIN road surface models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6A80C2D-6F4E-455A-B0BE-960FD315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653EF-ECE4-4741-A666-FFD68A95255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F330E-2A1A-4106-93D6-82123C7F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2089A7-604F-4AC5-A04B-B27E0170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89" y="1558192"/>
            <a:ext cx="4760949" cy="505850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EBFE4FC-BB19-4793-8F36-EAA7065D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CD328-2214-45DD-BDFE-85DACE8B1A4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46728-80BB-4248-A785-7F59C1CA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7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762" y="2142752"/>
            <a:ext cx="9815565" cy="146099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convert NWB to 3D based on the surface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NWB vertices in the TINs of each NBRS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TIN does not exist, use linear interpolation as a post-processing step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3D25C1-D371-4A08-86DC-EB6AF2338D3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644EC2-2F7E-4083-A4B3-4D06A32B158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155CC8-0648-4725-980D-3429C65B6C2A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EE976-E746-425C-B182-BFED3A802789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8E59EF-E3EE-4B5F-AF83-7FCCD26ABD9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BDD23-B0C3-4DA1-8D49-A1B2F7ABDE4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D96C7-ECB8-4745-805F-F196A382A046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101856-36CA-4203-B809-C2D38E399A5D}"/>
              </a:ext>
            </a:extLst>
          </p:cNvPr>
          <p:cNvSpPr/>
          <p:nvPr/>
        </p:nvSpPr>
        <p:spPr>
          <a:xfrm>
            <a:off x="111384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98818-BEFC-4F6F-AB64-5F81136A5644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BFE8AD-A5A6-48C8-826D-0AE12CF1C015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B51E9-3833-4640-A615-3844007C1AE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9B36BB-DD19-4929-9563-77676650464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004EF08-E239-4A5D-9DEE-2F08FE5C41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67907A4-F520-4D2C-8731-B80EE1E224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A7DC1-CF08-434D-8AC5-220C94C3AD7D}"/>
              </a:ext>
            </a:extLst>
          </p:cNvPr>
          <p:cNvGrpSpPr/>
          <p:nvPr/>
        </p:nvGrpSpPr>
        <p:grpSpPr>
          <a:xfrm>
            <a:off x="1266089" y="3699676"/>
            <a:ext cx="9643949" cy="2300859"/>
            <a:chOff x="1266089" y="3869608"/>
            <a:chExt cx="9643949" cy="23008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C906BD-FB5C-45B2-B9EF-02550558C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4" t="10739" r="6510" b="3545"/>
            <a:stretch/>
          </p:blipFill>
          <p:spPr>
            <a:xfrm>
              <a:off x="1266089" y="3869608"/>
              <a:ext cx="4022851" cy="17890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67D4E2-7707-49B2-8424-DEC3037F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819" y="3869608"/>
              <a:ext cx="2357182" cy="1949105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078FFD0C-CC89-4FC5-BDC4-9D6FB4A9F5EF}"/>
                </a:ext>
              </a:extLst>
            </p:cNvPr>
            <p:cNvSpPr txBox="1">
              <a:spLocks/>
            </p:cNvSpPr>
            <p:nvPr/>
          </p:nvSpPr>
          <p:spPr>
            <a:xfrm>
              <a:off x="1980337" y="5866714"/>
              <a:ext cx="330860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TIN-linear interpolation background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BDF8081-8D23-411B-89BD-C6F0E52C222A}"/>
                </a:ext>
              </a:extLst>
            </p:cNvPr>
            <p:cNvSpPr txBox="1">
              <a:spLocks/>
            </p:cNvSpPr>
            <p:nvPr/>
          </p:nvSpPr>
          <p:spPr>
            <a:xfrm>
              <a:off x="6201365" y="5863549"/>
              <a:ext cx="251892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Weight of leftmost vertex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580D9-FB5D-4D3A-8CFA-3A09FE161EC5}"/>
                </a:ext>
              </a:extLst>
            </p:cNvPr>
            <p:cNvSpPr txBox="1"/>
            <p:nvPr/>
          </p:nvSpPr>
          <p:spPr>
            <a:xfrm>
              <a:off x="9081454" y="3869608"/>
              <a:ext cx="1828584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Figures from: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endParaRPr lang="en-GB" sz="105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Fan, L., Smethurst, J., P.M., A., and Powrie, W. (2014),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Propagation of vertical and horizontal source data errors into a tin with linear interpolation. International,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Journal of Geographical Information Science, 28:1378–1400.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01BDB727-010A-4EE5-8BDF-BAE94955E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Elevation 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36BF67-0C9B-45E9-9F53-963CC49A8BB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D4BB3-7669-4A7D-877A-69960D1D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E42BE-B3E1-4909-BE1C-B51AA85F82E1}"/>
              </a:ext>
            </a:extLst>
          </p:cNvPr>
          <p:cNvGrpSpPr/>
          <p:nvPr/>
        </p:nvGrpSpPr>
        <p:grpSpPr>
          <a:xfrm>
            <a:off x="1061884" y="1834489"/>
            <a:ext cx="10030992" cy="3911600"/>
            <a:chOff x="1139176" y="2096346"/>
            <a:chExt cx="10030992" cy="39116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D4F80F-AF86-40D2-BF59-FD50C29D2192}"/>
                </a:ext>
              </a:extLst>
            </p:cNvPr>
            <p:cNvGrpSpPr/>
            <p:nvPr/>
          </p:nvGrpSpPr>
          <p:grpSpPr>
            <a:xfrm>
              <a:off x="1139176" y="2096346"/>
              <a:ext cx="9999292" cy="3911600"/>
              <a:chOff x="0" y="0"/>
              <a:chExt cx="6614795" cy="25876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F9B8225-ABD6-4C2D-AAD0-158641194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614795" cy="25876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BB3343-2826-4952-B455-47E55D2E4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12" b="25782"/>
              <a:stretch/>
            </p:blipFill>
            <p:spPr bwMode="auto">
              <a:xfrm>
                <a:off x="2468013" y="1594353"/>
                <a:ext cx="1301115" cy="440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F39FE3-59FB-4D64-B46B-BB271186EBD0}"/>
                  </a:ext>
                </a:extLst>
              </p:cNvPr>
              <p:cNvSpPr/>
              <p:nvPr/>
            </p:nvSpPr>
            <p:spPr>
              <a:xfrm>
                <a:off x="3236614" y="1140737"/>
                <a:ext cx="197708" cy="7767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38C1FBE-F087-4671-AF16-9DDE5DFACDBA}"/>
                  </a:ext>
                </a:extLst>
              </p:cNvPr>
              <p:cNvCxnSpPr/>
              <p:nvPr/>
            </p:nvCxnSpPr>
            <p:spPr>
              <a:xfrm flipH="1">
                <a:off x="2458016" y="1145263"/>
                <a:ext cx="776710" cy="4493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4B5FDEE-1F1F-49A7-802C-BA24540F7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790" y="1145263"/>
                <a:ext cx="331114" cy="4371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3">
                <a:extLst>
                  <a:ext uri="{FF2B5EF4-FFF2-40B4-BE49-F238E27FC236}">
                    <a16:creationId xmlns:a16="http://schemas.microsoft.com/office/drawing/2014/main" id="{398F6E62-12FD-4214-8513-B93AAF1A62CA}"/>
                  </a:ext>
                </a:extLst>
              </p:cNvPr>
              <p:cNvSpPr txBox="1"/>
              <p:nvPr/>
            </p:nvSpPr>
            <p:spPr>
              <a:xfrm>
                <a:off x="2201996" y="2013002"/>
                <a:ext cx="1591310" cy="19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Continuity enforcement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7553F6B-BD77-4574-A4B7-192EE61DD558}"/>
                </a:ext>
              </a:extLst>
            </p:cNvPr>
            <p:cNvSpPr txBox="1"/>
            <p:nvPr/>
          </p:nvSpPr>
          <p:spPr>
            <a:xfrm>
              <a:off x="8710813" y="2096346"/>
              <a:ext cx="2459355" cy="763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(colour-coded) and preliminary (brown)</a:t>
              </a:r>
              <a:b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B5E7A-7C22-43A9-A49E-D5C83D6DFF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47934E02-0BE7-4267-A688-DB68370E4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preliminary elevations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428489-3482-4C94-AFD9-753619FD9DE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E4BA7-4666-44DB-8CE2-66B6CCB0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7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398A4-DCA9-496B-AC8A-C40F209C08B8}"/>
              </a:ext>
            </a:extLst>
          </p:cNvPr>
          <p:cNvGrpSpPr/>
          <p:nvPr/>
        </p:nvGrpSpPr>
        <p:grpSpPr>
          <a:xfrm>
            <a:off x="1061884" y="1841998"/>
            <a:ext cx="9860883" cy="3904091"/>
            <a:chOff x="1206787" y="2237268"/>
            <a:chExt cx="9860883" cy="39040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471867-B0A5-4F0E-BBBE-F1F50DA105C4}"/>
                </a:ext>
              </a:extLst>
            </p:cNvPr>
            <p:cNvGrpSpPr/>
            <p:nvPr/>
          </p:nvGrpSpPr>
          <p:grpSpPr>
            <a:xfrm>
              <a:off x="1224919" y="2237268"/>
              <a:ext cx="9842751" cy="3897212"/>
              <a:chOff x="1466314" y="2061196"/>
              <a:chExt cx="9842751" cy="389721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AAB3EC5-33FF-4603-9030-C228E1F5D9FA}"/>
                  </a:ext>
                </a:extLst>
              </p:cNvPr>
              <p:cNvGrpSpPr/>
              <p:nvPr/>
            </p:nvGrpSpPr>
            <p:grpSpPr>
              <a:xfrm>
                <a:off x="1466314" y="2061196"/>
                <a:ext cx="9842751" cy="3897212"/>
                <a:chOff x="0" y="0"/>
                <a:chExt cx="6641474" cy="2629535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4036C58-1C47-409C-AFFD-08FD679AA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6576695" cy="2629535"/>
                </a:xfrm>
                <a:prstGeom prst="rect">
                  <a:avLst/>
                </a:prstGeom>
              </p:spPr>
            </p:pic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6652E04-29AB-414A-95B2-0369DF2E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818" y="730250"/>
                  <a:ext cx="387232" cy="30610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28">
                  <a:extLst>
                    <a:ext uri="{FF2B5EF4-FFF2-40B4-BE49-F238E27FC236}">
                      <a16:creationId xmlns:a16="http://schemas.microsoft.com/office/drawing/2014/main" id="{AFD9F76A-FF64-4B11-A8D0-BD4437308F10}"/>
                    </a:ext>
                  </a:extLst>
                </p:cNvPr>
                <p:cNvSpPr txBox="1"/>
                <p:nvPr/>
              </p:nvSpPr>
              <p:spPr>
                <a:xfrm>
                  <a:off x="5537200" y="346506"/>
                  <a:ext cx="820794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Linear</a:t>
                  </a:r>
                  <a:b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40988AAB-47CF-4C8B-875E-0EE2C0A09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7192" y="1225550"/>
                  <a:ext cx="1962408" cy="2320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28">
                  <a:extLst>
                    <a:ext uri="{FF2B5EF4-FFF2-40B4-BE49-F238E27FC236}">
                      <a16:creationId xmlns:a16="http://schemas.microsoft.com/office/drawing/2014/main" id="{977BA22E-9A30-4A1F-B90C-17810E800344}"/>
                    </a:ext>
                  </a:extLst>
                </p:cNvPr>
                <p:cNvSpPr txBox="1"/>
                <p:nvPr/>
              </p:nvSpPr>
              <p:spPr>
                <a:xfrm>
                  <a:off x="5683259" y="914212"/>
                  <a:ext cx="958215" cy="515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DTB-based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28">
                  <a:extLst>
                    <a:ext uri="{FF2B5EF4-FFF2-40B4-BE49-F238E27FC236}">
                      <a16:creationId xmlns:a16="http://schemas.microsoft.com/office/drawing/2014/main" id="{2472527B-AA0C-4F16-969C-50BD7AFD8BE9}"/>
                    </a:ext>
                  </a:extLst>
                </p:cNvPr>
                <p:cNvSpPr txBox="1"/>
                <p:nvPr/>
              </p:nvSpPr>
              <p:spPr>
                <a:xfrm>
                  <a:off x="4338190" y="1470962"/>
                  <a:ext cx="1384935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AHN3-based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05402A7-D3F0-485F-9F19-918EEDECA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78829" y="1665838"/>
                  <a:ext cx="980415" cy="47503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F3C6F29-51F1-4F6C-82F2-8E31D22D5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463" y="3277686"/>
                <a:ext cx="1408854" cy="3194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28">
                <a:extLst>
                  <a:ext uri="{FF2B5EF4-FFF2-40B4-BE49-F238E27FC236}">
                    <a16:creationId xmlns:a16="http://schemas.microsoft.com/office/drawing/2014/main" id="{854EF932-4C3C-4C78-B9EF-6BFB7FA892B4}"/>
                  </a:ext>
                </a:extLst>
              </p:cNvPr>
              <p:cNvSpPr txBox="1"/>
              <p:nvPr/>
            </p:nvSpPr>
            <p:spPr>
              <a:xfrm>
                <a:off x="1632877" y="2776820"/>
                <a:ext cx="1984586" cy="76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“Hanging bridges” due to switching between AHN3 and DTB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4E9E3DE9-19B0-483D-9C0A-F7308C3A1EA2}"/>
                </a:ext>
              </a:extLst>
            </p:cNvPr>
            <p:cNvSpPr txBox="1"/>
            <p:nvPr/>
          </p:nvSpPr>
          <p:spPr>
            <a:xfrm>
              <a:off x="1206787" y="5608584"/>
              <a:ext cx="1754898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Subclouds and final 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subclouds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04BB9-5A7F-4B26-8904-18F78C92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Completeness of TINs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039775-0635-4F1E-B581-A84C7F7D23C3}"/>
              </a:ext>
            </a:extLst>
          </p:cNvPr>
          <p:cNvGrpSpPr/>
          <p:nvPr/>
        </p:nvGrpSpPr>
        <p:grpSpPr>
          <a:xfrm>
            <a:off x="1847850" y="1759090"/>
            <a:ext cx="8496300" cy="4177739"/>
            <a:chOff x="1847850" y="1759090"/>
            <a:chExt cx="8496300" cy="41777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4A8312-2C99-4BF2-B7FB-9BBA925F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850" y="1759090"/>
              <a:ext cx="8496300" cy="4177739"/>
            </a:xfrm>
            <a:prstGeom prst="rect">
              <a:avLst/>
            </a:prstGeom>
          </p:spPr>
        </p:pic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3C84A5DA-8B7F-4204-969B-ACE6DC4E7DE6}"/>
                </a:ext>
              </a:extLst>
            </p:cNvPr>
            <p:cNvSpPr txBox="1"/>
            <p:nvPr/>
          </p:nvSpPr>
          <p:spPr>
            <a:xfrm>
              <a:off x="8359564" y="5404054"/>
              <a:ext cx="1984586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 and paved surface extents (BGT)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B37352-5581-4AFD-B85F-984DE7BEBFDA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8298180" y="4543851"/>
              <a:ext cx="388824" cy="752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920C97E0-DF81-4E4D-8EF5-422A0D19F4CB}"/>
                </a:ext>
              </a:extLst>
            </p:cNvPr>
            <p:cNvSpPr txBox="1"/>
            <p:nvPr/>
          </p:nvSpPr>
          <p:spPr>
            <a:xfrm>
              <a:off x="7726680" y="4241589"/>
              <a:ext cx="1920648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Edges of paved areas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7B6E84-F071-4169-B5AC-77014B2A1169}"/>
                </a:ext>
              </a:extLst>
            </p:cNvPr>
            <p:cNvSpPr txBox="1"/>
            <p:nvPr/>
          </p:nvSpPr>
          <p:spPr>
            <a:xfrm>
              <a:off x="8968740" y="3734119"/>
              <a:ext cx="1013460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0390F8-C591-42B4-A1C2-82D802BFF3CD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7261860" y="3261361"/>
              <a:ext cx="1425144" cy="980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77D48B-7F92-4021-A166-81423C53BAA8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8387410" y="3038797"/>
              <a:ext cx="1088060" cy="6953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82DF74-DE70-405B-97D9-0F41922A4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8180" y="2398944"/>
              <a:ext cx="1177290" cy="1335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72569C77-B9DF-4DCD-8ECA-F25062231F52}"/>
                </a:ext>
              </a:extLst>
            </p:cNvPr>
            <p:cNvSpPr txBox="1"/>
            <p:nvPr/>
          </p:nvSpPr>
          <p:spPr>
            <a:xfrm>
              <a:off x="2128219" y="1854951"/>
              <a:ext cx="192064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NWB is close to road edge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F377AD8-0B3B-4FB1-BB77-E4F0618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3088543" y="2170466"/>
              <a:ext cx="960324" cy="510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863B50C-2D8A-43EA-9950-440E4FA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890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>
            <a:extLst>
              <a:ext uri="{FF2B5EF4-FFF2-40B4-BE49-F238E27FC236}">
                <a16:creationId xmlns:a16="http://schemas.microsoft.com/office/drawing/2014/main" id="{6C913292-6767-473B-B213-F2579C958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25119"/>
            <a:ext cx="6863358" cy="25200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are building “road surface DTMs” and interpolating in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Ground point classification assumed to be perfect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Road slope and ruggedness assumed to be negligible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assumed to be high enough not to affect accuracy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Only the theoretical, propagated error matters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F4CD223-4DD8-4272-AF8D-32551FA2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3"/>
          <a:stretch/>
        </p:blipFill>
        <p:spPr>
          <a:xfrm>
            <a:off x="8157713" y="2158116"/>
            <a:ext cx="3196087" cy="3454007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9723E222-9C5A-495C-8539-B76E0CCDAA57}"/>
              </a:ext>
            </a:extLst>
          </p:cNvPr>
          <p:cNvSpPr txBox="1">
            <a:spLocks/>
          </p:cNvSpPr>
          <p:nvPr/>
        </p:nvSpPr>
        <p:spPr>
          <a:xfrm>
            <a:off x="7340600" y="741199"/>
            <a:ext cx="4013200" cy="50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while guaranteeing optimal and quantifiable accuracy and completeness?” </a:t>
            </a:r>
          </a:p>
          <a:p>
            <a:pPr algn="r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A929FD-68B1-483C-B688-B82B112D6B9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2D7CA4CE-4827-4771-BFDB-B298C24D8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Assumptions regarding 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41386-9E57-4414-A038-9B75E4676CA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71E8E-69E2-4712-B850-A8364341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23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F7BF5-CB29-4282-8472-21E00975F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1"/>
          <a:stretch/>
        </p:blipFill>
        <p:spPr>
          <a:xfrm>
            <a:off x="1217671" y="1777747"/>
            <a:ext cx="2611496" cy="221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A63F2-55A0-4B16-B377-A7CD3DF19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4"/>
          <a:stretch/>
        </p:blipFill>
        <p:spPr>
          <a:xfrm>
            <a:off x="1305724" y="4038163"/>
            <a:ext cx="2523443" cy="2218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0D4F-FC33-4F06-A52F-9B9B0427A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2" t="13544" r="4839" b="13633"/>
          <a:stretch/>
        </p:blipFill>
        <p:spPr>
          <a:xfrm>
            <a:off x="4566610" y="1764199"/>
            <a:ext cx="6407718" cy="25978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C8E15-8656-4210-8C0B-03580F735B3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825067" y="2071976"/>
            <a:ext cx="270933" cy="51543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E21BCB-56CA-4A13-972E-102A8674410A}"/>
              </a:ext>
            </a:extLst>
          </p:cNvPr>
          <p:cNvSpPr txBox="1"/>
          <p:nvPr/>
        </p:nvSpPr>
        <p:spPr>
          <a:xfrm>
            <a:off x="5336662" y="1764199"/>
            <a:ext cx="151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  <a:latin typeface="Bahnschrift Light" panose="020B0502040204020203" pitchFamily="34" charset="0"/>
              </a:rPr>
              <a:t>WVK #600127973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44D589-0B47-4836-80E9-2070BC03EFD3}"/>
              </a:ext>
            </a:extLst>
          </p:cNvPr>
          <p:cNvCxnSpPr>
            <a:cxnSpLocks/>
          </p:cNvCxnSpPr>
          <p:nvPr/>
        </p:nvCxnSpPr>
        <p:spPr>
          <a:xfrm>
            <a:off x="6962986" y="2915666"/>
            <a:ext cx="230294" cy="88053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62FFD5-78DF-4DAB-9190-EF192EB11BBF}"/>
              </a:ext>
            </a:extLst>
          </p:cNvPr>
          <p:cNvCxnSpPr>
            <a:cxnSpLocks/>
          </p:cNvCxnSpPr>
          <p:nvPr/>
        </p:nvCxnSpPr>
        <p:spPr>
          <a:xfrm>
            <a:off x="1947333" y="5059409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94F199-5BBB-4774-9314-42B91E1B1180}"/>
              </a:ext>
            </a:extLst>
          </p:cNvPr>
          <p:cNvCxnSpPr>
            <a:cxnSpLocks/>
          </p:cNvCxnSpPr>
          <p:nvPr/>
        </p:nvCxnSpPr>
        <p:spPr>
          <a:xfrm>
            <a:off x="1947333" y="2170582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93CCF-6FF1-453B-B140-AD9CA051C3BF}"/>
              </a:ext>
            </a:extLst>
          </p:cNvPr>
          <p:cNvSpPr txBox="1"/>
          <p:nvPr/>
        </p:nvSpPr>
        <p:spPr>
          <a:xfrm rot="1131047">
            <a:off x="6508601" y="2551816"/>
            <a:ext cx="1518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Sampling density drops below minimum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610" y="4538231"/>
            <a:ext cx="6407717" cy="1591636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a density threshold of 3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Local sampling density is measured in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Generally, violations only occur in data gaps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Output elevation accuracy is around 5.3 cm at 2 STDs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Mean sampling density is 14-27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my testing datasets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23C55A-DE37-46C1-BB4C-5AB032988E3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F1F0967D-FAA6-442F-9706-74D5399DA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Theoretical accuracy quantification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7DA24-2186-4EA5-BDD5-53FF1AFDC1FD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5C697-FA11-4A68-8D2D-E0397FD1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4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4710" y="4659062"/>
            <a:ext cx="6407717" cy="1482793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prioritises DTB unconditionally</a:t>
            </a:r>
            <a:endParaRPr lang="en-GB" sz="1800" baseline="300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However, outdated elevation measurements are common in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part, can be explained with subsidence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Differences in the range of 0.1 to 1 m are found in my testing datasets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Observable in comparisons wherever commercial program uses DTB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4E2A8-1E75-4661-8BD8-7C199C451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28"/>
          <a:stretch/>
        </p:blipFill>
        <p:spPr>
          <a:xfrm>
            <a:off x="1322855" y="1979084"/>
            <a:ext cx="2494449" cy="2201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18518F-25CE-4B63-A108-207B8036A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4"/>
          <a:stretch/>
        </p:blipFill>
        <p:spPr>
          <a:xfrm>
            <a:off x="1265513" y="4260733"/>
            <a:ext cx="2531472" cy="2201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7A6795-DE75-4735-B0BA-1EA1EAC6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4" r="5622"/>
          <a:stretch/>
        </p:blipFill>
        <p:spPr>
          <a:xfrm>
            <a:off x="4604710" y="1977812"/>
            <a:ext cx="4777324" cy="24036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84458"/>
            <a:ext cx="0" cy="33189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5558370" y="3079859"/>
            <a:ext cx="1789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Significant disagreement between AHN3 and DTB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06CCB5-2B3B-46CB-94AB-6FC69F7B9D3F}"/>
              </a:ext>
            </a:extLst>
          </p:cNvPr>
          <p:cNvCxnSpPr>
            <a:cxnSpLocks/>
          </p:cNvCxnSpPr>
          <p:nvPr/>
        </p:nvCxnSpPr>
        <p:spPr>
          <a:xfrm>
            <a:off x="2655345" y="2397340"/>
            <a:ext cx="0" cy="1150407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886E40-7ADB-4855-A34C-A9E104A6B9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D0BB72B-6255-4681-BE5A-29CEDFA6E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DTB-related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C2104D-E628-4C5D-BBBC-73030A447A9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C22B9-86F6-4FF2-AB56-BEA56FD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775245"/>
            <a:ext cx="5676575" cy="26179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Stands for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Nationaal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Wegenbestand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Produced and maintained by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Rijkswaterstaat</a:t>
            </a:r>
            <a:b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via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NDW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(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Nationaal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Dataportaal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Wegverkeer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Commercial “client” of this project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Open data geospatial product of The Netherlands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Graph-like representation of all named roads in the country</a:t>
            </a:r>
          </a:p>
        </p:txBody>
      </p:sp>
      <p:pic>
        <p:nvPicPr>
          <p:cNvPr id="2050" name="Afbeelding 2">
            <a:extLst>
              <a:ext uri="{FF2B5EF4-FFF2-40B4-BE49-F238E27FC236}">
                <a16:creationId xmlns:a16="http://schemas.microsoft.com/office/drawing/2014/main" id="{E5324486-0C65-4DE8-9976-850DA811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81" y="607670"/>
            <a:ext cx="1850204" cy="131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7FFA1-2A19-4DC4-B4ED-04A56F50F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87805" l="6643" r="89860">
                        <a14:foregroundMark x1="29021" y1="24390" x2="29021" y2="24390"/>
                        <a14:foregroundMark x1="23776" y1="24390" x2="23776" y2="24390"/>
                        <a14:foregroundMark x1="18881" y1="32927" x2="18881" y2="32927"/>
                        <a14:foregroundMark x1="11538" y1="28049" x2="11538" y2="28049"/>
                        <a14:foregroundMark x1="6993" y1="20732" x2="6993" y2="20732"/>
                        <a14:foregroundMark x1="11189" y1="63415" x2="11189" y2="63415"/>
                        <a14:foregroundMark x1="18531" y1="64634" x2="18531" y2="64634"/>
                        <a14:foregroundMark x1="15385" y1="31707" x2="15385" y2="31707"/>
                        <a14:foregroundMark x1="24476" y1="65854" x2="24476" y2="65854"/>
                        <a14:foregroundMark x1="32517" y1="65854" x2="32517" y2="65854"/>
                        <a14:foregroundMark x1="37413" y1="30488" x2="37413" y2="30488"/>
                        <a14:foregroundMark x1="34965" y1="20732" x2="34965" y2="20732"/>
                        <a14:foregroundMark x1="40210" y1="21951" x2="40210" y2="21951"/>
                        <a14:foregroundMark x1="48951" y1="35366" x2="48951" y2="35366"/>
                        <a14:foregroundMark x1="56993" y1="34146" x2="56993" y2="34146"/>
                        <a14:foregroundMark x1="63636" y1="30488" x2="63636" y2="30488"/>
                        <a14:foregroundMark x1="72378" y1="40244" x2="72378" y2="40244"/>
                        <a14:foregroundMark x1="80769" y1="41463" x2="80769" y2="41463"/>
                        <a14:foregroundMark x1="89860" y1="41463" x2="89860" y2="41463"/>
                        <a14:foregroundMark x1="60140" y1="24390" x2="60140" y2="24390"/>
                        <a14:foregroundMark x1="51399" y1="26829" x2="51399" y2="26829"/>
                        <a14:foregroundMark x1="45455" y1="40244" x2="45455" y2="40244"/>
                        <a14:foregroundMark x1="33566" y1="41463" x2="33566" y2="41463"/>
                        <a14:foregroundMark x1="72028" y1="76829" x2="72028" y2="76829"/>
                        <a14:foregroundMark x1="66783" y1="71951" x2="66783" y2="71951"/>
                        <a14:foregroundMark x1="61189" y1="73171" x2="61189" y2="73171"/>
                        <a14:foregroundMark x1="54196" y1="74390" x2="54196" y2="74390"/>
                        <a14:foregroundMark x1="49650" y1="69512" x2="49650" y2="69512"/>
                        <a14:foregroundMark x1="42657" y1="80488" x2="42657" y2="80488"/>
                        <a14:foregroundMark x1="79720" y1="63415" x2="79720" y2="63415"/>
                        <a14:foregroundMark x1="88112" y1="70732" x2="88112" y2="70732"/>
                        <a14:foregroundMark x1="31469" y1="26829" x2="31469" y2="26829"/>
                        <a14:foregroundMark x1="28671" y1="30488" x2="28671" y2="30488"/>
                        <a14:backgroundMark x1="50699" y1="29268" x2="50699" y2="29268"/>
                        <a14:backgroundMark x1="58392" y1="29268" x2="58392" y2="29268"/>
                        <a14:backgroundMark x1="48601" y1="67073" x2="48601" y2="67073"/>
                        <a14:backgroundMark x1="48601" y1="76829" x2="48601" y2="76829"/>
                        <a14:backgroundMark x1="73427" y1="70732" x2="73427" y2="70732"/>
                        <a14:backgroundMark x1="17832" y1="30488" x2="17832" y2="30488"/>
                        <a14:backgroundMark x1="10839" y1="29268" x2="10839" y2="29268"/>
                        <a14:backgroundMark x1="60490" y1="23171" x2="60490" y2="23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2053" y="959028"/>
            <a:ext cx="2278063" cy="653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D5D148-02D6-47A7-905C-998EA9039CE0}"/>
              </a:ext>
            </a:extLst>
          </p:cNvPr>
          <p:cNvGrpSpPr/>
          <p:nvPr/>
        </p:nvGrpSpPr>
        <p:grpSpPr>
          <a:xfrm>
            <a:off x="7622317" y="2625710"/>
            <a:ext cx="3833863" cy="3086215"/>
            <a:chOff x="7659319" y="831490"/>
            <a:chExt cx="3536919" cy="276922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DE2A9B9-D095-48B2-A7A7-1333AE373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319" y="831490"/>
              <a:ext cx="3295897" cy="24832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92BA0-6676-44FE-B0EF-02FA7EEBBA60}"/>
                </a:ext>
              </a:extLst>
            </p:cNvPr>
            <p:cNvSpPr txBox="1"/>
            <p:nvPr/>
          </p:nvSpPr>
          <p:spPr>
            <a:xfrm>
              <a:off x="8568556" y="3323712"/>
              <a:ext cx="26276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https://nationaalwegenbestand.nl/wat-het-nwb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C415A0B-D178-42BD-9C35-3157A163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What is NWB?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370FC-150C-4936-AB8D-B818B55F094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393FA4-5439-41BF-8446-F6B36B6050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5FFB-42C3-4B87-8F4D-7D14802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15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6D987-2CEB-420C-A92B-F12DEEEBC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52"/>
          <a:stretch/>
        </p:blipFill>
        <p:spPr>
          <a:xfrm>
            <a:off x="4604710" y="1899746"/>
            <a:ext cx="5157557" cy="2523647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679" y="4739214"/>
            <a:ext cx="6494719" cy="14028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does not handle occlusion explicitly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assumes that DTB exists where AHN3 does not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this is violated, it produces large positive outliers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69481"/>
            <a:ext cx="0" cy="34686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688684-14E4-4344-8968-03EFF53EF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39"/>
          <a:stretch/>
        </p:blipFill>
        <p:spPr>
          <a:xfrm>
            <a:off x="1093682" y="1899746"/>
            <a:ext cx="2378808" cy="218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B6568-A350-4FD5-8C58-74E391B6B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3"/>
          <a:stretch/>
        </p:blipFill>
        <p:spPr>
          <a:xfrm>
            <a:off x="1043807" y="4131168"/>
            <a:ext cx="2415058" cy="2187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9985F2-EB21-4A4C-80F4-72FFD67E2C66}"/>
              </a:ext>
            </a:extLst>
          </p:cNvPr>
          <p:cNvSpPr/>
          <p:nvPr/>
        </p:nvSpPr>
        <p:spPr>
          <a:xfrm>
            <a:off x="6700839" y="3469481"/>
            <a:ext cx="1457324" cy="346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6633256" y="3433170"/>
            <a:ext cx="161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Elevation difference between road surfaces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57D68-62F7-43BE-8842-7799695A4430}"/>
              </a:ext>
            </a:extLst>
          </p:cNvPr>
          <p:cNvCxnSpPr>
            <a:cxnSpLocks/>
          </p:cNvCxnSpPr>
          <p:nvPr/>
        </p:nvCxnSpPr>
        <p:spPr>
          <a:xfrm>
            <a:off x="2707218" y="2155031"/>
            <a:ext cx="0" cy="159900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22C107-4DBC-4AAF-9E2F-8DF1DDA25D75}"/>
              </a:ext>
            </a:extLst>
          </p:cNvPr>
          <p:cNvCxnSpPr/>
          <p:nvPr/>
        </p:nvCxnSpPr>
        <p:spPr>
          <a:xfrm flipH="1">
            <a:off x="2586038" y="3736181"/>
            <a:ext cx="297656" cy="3571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026F70-2BC7-490E-A953-5A35BF232340}"/>
              </a:ext>
            </a:extLst>
          </p:cNvPr>
          <p:cNvCxnSpPr>
            <a:cxnSpLocks/>
          </p:cNvCxnSpPr>
          <p:nvPr/>
        </p:nvCxnSpPr>
        <p:spPr>
          <a:xfrm flipH="1">
            <a:off x="2883694" y="3119482"/>
            <a:ext cx="709977" cy="616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>
            <a:extLst>
              <a:ext uri="{FF2B5EF4-FFF2-40B4-BE49-F238E27FC236}">
                <a16:creationId xmlns:a16="http://schemas.microsoft.com/office/drawing/2014/main" id="{87188CED-087F-4928-9DE8-4720D4014285}"/>
              </a:ext>
            </a:extLst>
          </p:cNvPr>
          <p:cNvSpPr txBox="1"/>
          <p:nvPr/>
        </p:nvSpPr>
        <p:spPr>
          <a:xfrm>
            <a:off x="3445433" y="2356196"/>
            <a:ext cx="1095247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2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“Hanging bridge” due to DTB</a:t>
            </a:r>
            <a:endParaRPr lang="en-GB" sz="1100" dirty="0">
              <a:effectLst/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45CA5E-1A7A-4942-8744-58501881AAA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84E4F838-57D7-4606-8FB9-AFCBBF94E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Occlusion-related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9311A-8454-48DA-9D4B-1F15419FC39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80CD5-0DDC-4D29-8C40-497ED1C1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9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636" y="2101781"/>
            <a:ext cx="9788728" cy="381349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AHN3 was found to be very useful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should be improved significantly, or replaced by another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NWB’s georeferencing issues caused some headache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was found to be unsuitable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completeness of the generated TINs could be improved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Certain parts of the pipeline could be skipped conditionally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would suffice to insert far less points into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is well-documented, source code is available open-source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A3E999-9982-46F7-98ED-C43643CA1CE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12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BBC77D6-6A22-424A-9B0C-40602392D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Concluding remarks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B046A-5B57-455E-A8A2-52238D090160}"/>
              </a:ext>
            </a:extLst>
          </p:cNvPr>
          <p:cNvSpPr txBox="1"/>
          <p:nvPr/>
        </p:nvSpPr>
        <p:spPr>
          <a:xfrm>
            <a:off x="961293" y="682719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Conclusions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3083A-2F57-422B-AD43-43DEA0F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52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843464"/>
            <a:ext cx="10269414" cy="1794217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your attention!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&amp;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all your support throughout my graduation year!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4BC3FF-9172-49B0-A911-3D37CD293BE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580531-10BE-41A9-8671-37F6736EB2E8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61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1" y="3183792"/>
            <a:ext cx="10269414" cy="490415"/>
          </a:xfrm>
        </p:spPr>
        <p:txBody>
          <a:bodyPr>
            <a:normAutofit/>
          </a:bodyPr>
          <a:lstStyle/>
          <a:p>
            <a:r>
              <a: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5839C3-C8EE-451D-8A6C-15327B6B232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EA2594-A650-4C83-B474-01573CDA2C54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93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860874"/>
            <a:ext cx="5261482" cy="21890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We can relate the road to its physical surroundings – required in many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this specific case: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This project is relevant to noise modelling</a:t>
            </a:r>
          </a:p>
          <a:p>
            <a:pPr lvl="1" algn="l"/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Need to know the geographical source of noise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7C2FA-091B-4324-84C2-3590C5EE923A}"/>
              </a:ext>
            </a:extLst>
          </p:cNvPr>
          <p:cNvGrpSpPr/>
          <p:nvPr/>
        </p:nvGrpSpPr>
        <p:grpSpPr>
          <a:xfrm>
            <a:off x="6705601" y="2357065"/>
            <a:ext cx="4587474" cy="3473668"/>
            <a:chOff x="7306409" y="2425699"/>
            <a:chExt cx="3986665" cy="3147555"/>
          </a:xfrm>
        </p:grpSpPr>
        <p:pic>
          <p:nvPicPr>
            <p:cNvPr id="4098" name="Picture 2" descr="Roads | NoiseMap Environmental Noise Mapping Software">
              <a:extLst>
                <a:ext uri="{FF2B5EF4-FFF2-40B4-BE49-F238E27FC236}">
                  <a16:creationId xmlns:a16="http://schemas.microsoft.com/office/drawing/2014/main" id="{53C0946C-41E4-4607-A8C8-150981344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409" y="2425699"/>
              <a:ext cx="3986665" cy="289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A455B-6A5F-4BBF-A20B-9863F6464A2C}"/>
                </a:ext>
              </a:extLst>
            </p:cNvPr>
            <p:cNvSpPr txBox="1"/>
            <p:nvPr/>
          </p:nvSpPr>
          <p:spPr>
            <a:xfrm>
              <a:off x="8836421" y="5322260"/>
              <a:ext cx="2456653" cy="250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http://www.noisemap.ltd.uk/wpress/features/roads/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009819-41CC-4013-9836-4C278C27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Purpose of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EBAFFA-B1B6-4665-A8CC-C5CEF596BAA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41C07-25A3-459F-A629-206E2893DD7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DD14-2181-43EC-938B-DAD82198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058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83A5114-D090-4000-869A-1E8F9517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83" y="2342200"/>
            <a:ext cx="7995432" cy="3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E6EC45-F20F-4E8E-A31A-2415EA5C1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Justifying 3D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A9AF0F-EE3D-4888-9F34-9908A297EED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AA5F5F-2487-4488-ADC8-FCF92C47CC7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1FEC4-A0DD-404D-851A-1F80271B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F1B99FB-7406-4942-B337-4805ABF891EC}"/>
              </a:ext>
            </a:extLst>
          </p:cNvPr>
          <p:cNvGrpSpPr/>
          <p:nvPr/>
        </p:nvGrpSpPr>
        <p:grpSpPr>
          <a:xfrm>
            <a:off x="1987665" y="2204290"/>
            <a:ext cx="2763607" cy="2514008"/>
            <a:chOff x="8206342" y="3408452"/>
            <a:chExt cx="3275086" cy="29792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A46DE3-7982-4528-83F5-AAAB244C1AB2}"/>
                </a:ext>
              </a:extLst>
            </p:cNvPr>
            <p:cNvSpPr/>
            <p:nvPr/>
          </p:nvSpPr>
          <p:spPr>
            <a:xfrm>
              <a:off x="9342439" y="4761626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346730-8B3C-4AB8-8A69-B57D0A1B7BC3}"/>
                </a:ext>
              </a:extLst>
            </p:cNvPr>
            <p:cNvSpPr/>
            <p:nvPr/>
          </p:nvSpPr>
          <p:spPr>
            <a:xfrm>
              <a:off x="10198315" y="5687827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78C1A0-7D26-4C09-B38E-55B44051BE90}"/>
                </a:ext>
              </a:extLst>
            </p:cNvPr>
            <p:cNvSpPr/>
            <p:nvPr/>
          </p:nvSpPr>
          <p:spPr>
            <a:xfrm>
              <a:off x="9467801" y="3408452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CAB914-3563-46D1-9248-9991062ADAD4}"/>
                </a:ext>
              </a:extLst>
            </p:cNvPr>
            <p:cNvSpPr/>
            <p:nvPr/>
          </p:nvSpPr>
          <p:spPr>
            <a:xfrm>
              <a:off x="10979983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759F7-6FD6-4D95-8BD6-9E300FFBD08A}"/>
                </a:ext>
              </a:extLst>
            </p:cNvPr>
            <p:cNvSpPr/>
            <p:nvPr/>
          </p:nvSpPr>
          <p:spPr>
            <a:xfrm>
              <a:off x="8206342" y="5886299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EF0AA8-8681-40F8-A1AE-B4DA802829A1}"/>
                </a:ext>
              </a:extLst>
            </p:cNvPr>
            <p:cNvSpPr/>
            <p:nvPr/>
          </p:nvSpPr>
          <p:spPr>
            <a:xfrm>
              <a:off x="8206342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F2907C-5B0B-4C8D-94E8-68D4DD60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457064" y="5012348"/>
              <a:ext cx="0" cy="80034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7CBDD1-6E11-4164-975E-4C0D29298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172" y="3791663"/>
              <a:ext cx="789629" cy="648884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200F1D-C8F2-453B-A334-67462F084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4669" y="5207867"/>
              <a:ext cx="637771" cy="70968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CC2CBA-4319-4A97-AC6C-CC842961CBC5}"/>
                </a:ext>
              </a:extLst>
            </p:cNvPr>
            <p:cNvCxnSpPr>
              <a:cxnSpLocks/>
            </p:cNvCxnSpPr>
            <p:nvPr/>
          </p:nvCxnSpPr>
          <p:spPr>
            <a:xfrm>
              <a:off x="9814388" y="5207867"/>
              <a:ext cx="405582" cy="47996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B37E9A-AC1E-4A8E-B768-07D52BBAE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2531" y="4921045"/>
              <a:ext cx="462088" cy="76678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47CD45-9C33-41FF-A204-A97F8E53F9E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172" y="4894115"/>
              <a:ext cx="531060" cy="36895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2B752B-6C58-401F-A789-DB1C13761664}"/>
                </a:ext>
              </a:extLst>
            </p:cNvPr>
            <p:cNvCxnSpPr>
              <a:cxnSpLocks/>
            </p:cNvCxnSpPr>
            <p:nvPr/>
          </p:nvCxnSpPr>
          <p:spPr>
            <a:xfrm>
              <a:off x="9312943" y="5328703"/>
              <a:ext cx="828143" cy="60984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27E-381A-499F-8200-9DFBFA58E59E}"/>
              </a:ext>
            </a:extLst>
          </p:cNvPr>
          <p:cNvGrpSpPr/>
          <p:nvPr/>
        </p:nvGrpSpPr>
        <p:grpSpPr>
          <a:xfrm>
            <a:off x="7173175" y="1781642"/>
            <a:ext cx="3506011" cy="3436305"/>
            <a:chOff x="7206731" y="2179697"/>
            <a:chExt cx="3506011" cy="34363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8BB450-B705-451F-BB5E-88FA01F5AA38}"/>
                </a:ext>
              </a:extLst>
            </p:cNvPr>
            <p:cNvGrpSpPr/>
            <p:nvPr/>
          </p:nvGrpSpPr>
          <p:grpSpPr>
            <a:xfrm>
              <a:off x="7206731" y="2179697"/>
              <a:ext cx="3338819" cy="3028425"/>
              <a:chOff x="6258187" y="2248250"/>
              <a:chExt cx="3338819" cy="3028425"/>
            </a:xfrm>
          </p:grpSpPr>
          <p:pic>
            <p:nvPicPr>
              <p:cNvPr id="1026" name="Picture 2" descr="A 2D Road Segment With its-Neighborhood Definition 2: A 3D spatial... |  Download Scientific Diagram">
                <a:extLst>
                  <a:ext uri="{FF2B5EF4-FFF2-40B4-BE49-F238E27FC236}">
                    <a16:creationId xmlns:a16="http://schemas.microsoft.com/office/drawing/2014/main" id="{87B54A6F-2D88-4FB2-86D3-9B0B89762D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" t="7655" r="29144" b="3640"/>
              <a:stretch/>
            </p:blipFill>
            <p:spPr bwMode="auto">
              <a:xfrm>
                <a:off x="6258187" y="2248250"/>
                <a:ext cx="3263318" cy="302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023F84-CDA6-4A54-94FE-4BE671077BD1}"/>
                  </a:ext>
                </a:extLst>
              </p:cNvPr>
              <p:cNvSpPr/>
              <p:nvPr/>
            </p:nvSpPr>
            <p:spPr>
              <a:xfrm>
                <a:off x="8657440" y="3828432"/>
                <a:ext cx="939566" cy="840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1F35F7-1124-454F-B4E2-AACE6BD54216}"/>
                </a:ext>
              </a:extLst>
            </p:cNvPr>
            <p:cNvSpPr txBox="1"/>
            <p:nvPr/>
          </p:nvSpPr>
          <p:spPr>
            <a:xfrm>
              <a:off x="7206732" y="5200504"/>
              <a:ext cx="350601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https://www.researchgate.net/figure/A-2D-Road-Segment-With-its-Neighborhood-Definition-2-A-3D-spatial-network-is-also_fig2_236964742</a:t>
              </a: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B9F28628-1B71-47E5-BF99-1246B3E76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613" y="5517494"/>
            <a:ext cx="2822143" cy="30375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 do we get from here…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2F253E2-2704-4672-8D46-64F06FB08314}"/>
              </a:ext>
            </a:extLst>
          </p:cNvPr>
          <p:cNvSpPr txBox="1">
            <a:spLocks/>
          </p:cNvSpPr>
          <p:nvPr/>
        </p:nvSpPr>
        <p:spPr>
          <a:xfrm>
            <a:off x="8371711" y="5517494"/>
            <a:ext cx="1108939" cy="303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…to here?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9845E32-3E91-4FB0-AE62-BAE83E8DF386}"/>
              </a:ext>
            </a:extLst>
          </p:cNvPr>
          <p:cNvSpPr/>
          <p:nvPr/>
        </p:nvSpPr>
        <p:spPr>
          <a:xfrm>
            <a:off x="5299586" y="3339546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1153015-769D-4618-8EE4-17D740C2F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Essence of problem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02E239-781B-4A69-A46D-BF69B7906F02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80477D-93B1-491E-B2C7-49F27393AC4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50F43-0ECC-46C8-A52D-AABE440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67093"/>
            <a:ext cx="6092651" cy="214438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Comply with accuracy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Use existing open-data elevation measurements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Explore academic aspects, not just fulfil a commission</a:t>
            </a: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Preserve topology, keep original 2D georeferencing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Try to improve upon the methods of the commercial implementation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212833-726C-4CF0-997B-09C21D64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58" y="2209125"/>
            <a:ext cx="3027958" cy="30279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56AFF5-31E5-4219-9F93-31FA7746D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Constraints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11C8A-A379-48E0-A02A-44C8531216A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04307F-F480-4FE1-9D9C-6E35ECAA92D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95B8C-C472-44BB-9434-4D721CF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11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3262513"/>
            <a:ext cx="10269415" cy="971515"/>
          </a:xfrm>
        </p:spPr>
        <p:txBody>
          <a:bodyPr>
            <a:normAutofit/>
          </a:bodyPr>
          <a:lstStyle/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CE6EA6-54FE-4A0B-9B66-14FC57BF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Research question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496EBC-FB12-44FB-BBC1-5201B302A20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CE3D06-F801-4EBF-8BF9-2BA58A298AD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F8CDF-702B-4C60-8481-8CBF4842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11A9D6F-17C2-4934-9D99-BA90095A6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568" y="5532206"/>
            <a:ext cx="2851195" cy="758443"/>
          </a:xfrm>
        </p:spPr>
        <p:txBody>
          <a:bodyPr>
            <a:normAutofit/>
          </a:bodyPr>
          <a:lstStyle/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NWB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motorways (green), provincial roads (brown)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0EBA4D-BA78-44A1-8B4B-E6AFCF4D4770}"/>
              </a:ext>
            </a:extLst>
          </p:cNvPr>
          <p:cNvSpPr txBox="1">
            <a:spLocks/>
          </p:cNvSpPr>
          <p:nvPr/>
        </p:nvSpPr>
        <p:spPr>
          <a:xfrm>
            <a:off x="6879983" y="5532206"/>
            <a:ext cx="3951026" cy="75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AHN3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points (blue to green points),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DTB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line features (red lines)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4AEC48-D568-4DCA-975C-50C5701BE468}"/>
              </a:ext>
            </a:extLst>
          </p:cNvPr>
          <p:cNvGrpSpPr/>
          <p:nvPr/>
        </p:nvGrpSpPr>
        <p:grpSpPr>
          <a:xfrm>
            <a:off x="1061884" y="1937978"/>
            <a:ext cx="10291916" cy="3324247"/>
            <a:chOff x="1061884" y="1937978"/>
            <a:chExt cx="10291916" cy="33242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39426-B381-45F1-B921-1CA0AAFD8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49" r="15338"/>
            <a:stretch/>
          </p:blipFill>
          <p:spPr>
            <a:xfrm>
              <a:off x="1061884" y="1937978"/>
              <a:ext cx="4203548" cy="332424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19D35A-0009-4CEF-9543-5328A582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7192" y="1937979"/>
              <a:ext cx="4996608" cy="3324246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DFA2825D-BDDF-425E-8728-564B53CCC062}"/>
                </a:ext>
              </a:extLst>
            </p:cNvPr>
            <p:cNvSpPr txBox="1">
              <a:spLocks/>
            </p:cNvSpPr>
            <p:nvPr/>
          </p:nvSpPr>
          <p:spPr>
            <a:xfrm>
              <a:off x="1070632" y="193797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</a:t>
              </a:r>
              <a:endParaRPr lang="en-GB" sz="16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2FC1CE1-3798-4D19-8E4C-D7DFF50886AE}"/>
                </a:ext>
              </a:extLst>
            </p:cNvPr>
            <p:cNvSpPr txBox="1">
              <a:spLocks/>
            </p:cNvSpPr>
            <p:nvPr/>
          </p:nvSpPr>
          <p:spPr>
            <a:xfrm>
              <a:off x="6357192" y="488235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3D</a:t>
              </a:r>
              <a:endParaRPr lang="en-GB" sz="16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2C973FB-57F3-48F3-A1E4-CBC3AF3CE841}"/>
              </a:ext>
            </a:extLst>
          </p:cNvPr>
          <p:cNvSpPr txBox="1">
            <a:spLocks/>
          </p:cNvSpPr>
          <p:nvPr/>
        </p:nvSpPr>
        <p:spPr>
          <a:xfrm>
            <a:off x="6713623" y="667420"/>
            <a:ext cx="4636426" cy="42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using Dutch open geospatial data …”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193E01-4E3E-4CAA-B5D1-B4281F055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The datasets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426EAB-ACEC-4F3F-BDF8-23530937AFD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ED4A7B-3A5C-4541-A00F-25472D472A77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6B5A-54D6-4111-B587-8D919EB0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8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3922</Words>
  <Application>Microsoft Office PowerPoint</Application>
  <PresentationFormat>Widescreen</PresentationFormat>
  <Paragraphs>598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Gulim</vt:lpstr>
      <vt:lpstr>Arial</vt:lpstr>
      <vt:lpstr>Bahnschrift Light</vt:lpstr>
      <vt:lpstr>Bahnschrift Light Condensed</vt:lpstr>
      <vt:lpstr>Calibri</vt:lpstr>
      <vt:lpstr>Calibri Light</vt:lpstr>
      <vt:lpstr>Courier New</vt:lpstr>
      <vt:lpstr>Office Theme</vt:lpstr>
      <vt:lpstr>Constructing a digital 3D road network for The Netherlands</vt:lpstr>
      <vt:lpstr>Agenda</vt:lpstr>
      <vt:lpstr>What is NWB?</vt:lpstr>
      <vt:lpstr>Purpose of georeferencing</vt:lpstr>
      <vt:lpstr>Justifying 3D georeferencing</vt:lpstr>
      <vt:lpstr>Essence of problem</vt:lpstr>
      <vt:lpstr>Constraints</vt:lpstr>
      <vt:lpstr>Research question</vt:lpstr>
      <vt:lpstr>The datasets</vt:lpstr>
      <vt:lpstr>Overview of pipeline steps</vt:lpstr>
      <vt:lpstr>NBRS generation</vt:lpstr>
      <vt:lpstr>Lidar segmentation</vt:lpstr>
      <vt:lpstr>Elevation estimation</vt:lpstr>
      <vt:lpstr>Elevation estimation</vt:lpstr>
      <vt:lpstr>Lidar segmentation</vt:lpstr>
      <vt:lpstr>Lidar segmentation</vt:lpstr>
      <vt:lpstr>Edge estimation</vt:lpstr>
      <vt:lpstr>Edge estimation</vt:lpstr>
      <vt:lpstr>Edge optimisation</vt:lpstr>
      <vt:lpstr>Edge optimisation</vt:lpstr>
      <vt:lpstr>TIN construction</vt:lpstr>
      <vt:lpstr>TIN construction</vt:lpstr>
      <vt:lpstr>Elevation interpolation</vt:lpstr>
      <vt:lpstr>Comparison with preliminary elevations</vt:lpstr>
      <vt:lpstr>Comparison with subclouds</vt:lpstr>
      <vt:lpstr>Completeness of TINs</vt:lpstr>
      <vt:lpstr>Assumptions regarding accuracy</vt:lpstr>
      <vt:lpstr>Theoretical accuracy quantification</vt:lpstr>
      <vt:lpstr>DTB-related differences</vt:lpstr>
      <vt:lpstr>Occlusion-related differences</vt:lpstr>
      <vt:lpstr>Concluding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defence presentation</dc:title>
  <dc:creator>Kristof Kenesei</dc:creator>
  <cp:lastModifiedBy>Kristof Kenesei</cp:lastModifiedBy>
  <cp:revision>190</cp:revision>
  <dcterms:created xsi:type="dcterms:W3CDTF">2021-01-11T07:51:16Z</dcterms:created>
  <dcterms:modified xsi:type="dcterms:W3CDTF">2021-06-15T14:53:47Z</dcterms:modified>
</cp:coreProperties>
</file>